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 id="2147483757" r:id="rId2"/>
  </p:sldMasterIdLst>
  <p:notesMasterIdLst>
    <p:notesMasterId r:id="rId47"/>
  </p:notesMasterIdLst>
  <p:sldIdLst>
    <p:sldId id="256" r:id="rId3"/>
    <p:sldId id="268" r:id="rId4"/>
    <p:sldId id="307" r:id="rId5"/>
    <p:sldId id="347" r:id="rId6"/>
    <p:sldId id="310" r:id="rId7"/>
    <p:sldId id="309" r:id="rId8"/>
    <p:sldId id="311" r:id="rId9"/>
    <p:sldId id="354" r:id="rId10"/>
    <p:sldId id="336" r:id="rId11"/>
    <p:sldId id="346" r:id="rId12"/>
    <p:sldId id="351" r:id="rId13"/>
    <p:sldId id="337" r:id="rId14"/>
    <p:sldId id="373" r:id="rId15"/>
    <p:sldId id="353" r:id="rId16"/>
    <p:sldId id="352" r:id="rId17"/>
    <p:sldId id="340" r:id="rId18"/>
    <p:sldId id="344" r:id="rId19"/>
    <p:sldId id="350" r:id="rId20"/>
    <p:sldId id="260" r:id="rId21"/>
    <p:sldId id="259" r:id="rId22"/>
    <p:sldId id="343" r:id="rId23"/>
    <p:sldId id="335" r:id="rId24"/>
    <p:sldId id="345" r:id="rId25"/>
    <p:sldId id="355" r:id="rId26"/>
    <p:sldId id="362" r:id="rId27"/>
    <p:sldId id="361" r:id="rId28"/>
    <p:sldId id="358" r:id="rId29"/>
    <p:sldId id="283" r:id="rId30"/>
    <p:sldId id="331" r:id="rId31"/>
    <p:sldId id="359" r:id="rId32"/>
    <p:sldId id="360" r:id="rId33"/>
    <p:sldId id="363" r:id="rId34"/>
    <p:sldId id="364" r:id="rId35"/>
    <p:sldId id="357" r:id="rId36"/>
    <p:sldId id="365" r:id="rId37"/>
    <p:sldId id="356" r:id="rId38"/>
    <p:sldId id="366" r:id="rId39"/>
    <p:sldId id="367" r:id="rId40"/>
    <p:sldId id="368" r:id="rId41"/>
    <p:sldId id="369" r:id="rId42"/>
    <p:sldId id="370" r:id="rId43"/>
    <p:sldId id="371" r:id="rId44"/>
    <p:sldId id="372" r:id="rId45"/>
    <p:sldId id="374"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79671" autoAdjust="0"/>
  </p:normalViewPr>
  <p:slideViewPr>
    <p:cSldViewPr snapToGrid="0">
      <p:cViewPr varScale="1">
        <p:scale>
          <a:sx n="91" d="100"/>
          <a:sy n="91" d="100"/>
        </p:scale>
        <p:origin x="2214"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60" d="100"/>
        <a:sy n="160" d="100"/>
      </p:scale>
      <p:origin x="0" y="-10140"/>
    </p:cViewPr>
  </p:sorterViewPr>
  <p:notesViewPr>
    <p:cSldViewPr snapToGrid="0">
      <p:cViewPr varScale="1">
        <p:scale>
          <a:sx n="87" d="100"/>
          <a:sy n="87" d="100"/>
        </p:scale>
        <p:origin x="2988"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5A47C3-4331-4D2D-B2D7-37B4A3ADA1F5}" type="datetimeFigureOut">
              <a:rPr lang="en-US" smtClean="0"/>
              <a:t>3/19/2019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B9FEF3-FF35-48AD-A4E5-F05B8C406486}" type="slidenum">
              <a:rPr lang="en-US" smtClean="0"/>
              <a:t>‹#›</a:t>
            </a:fld>
            <a:endParaRPr lang="en-US"/>
          </a:p>
        </p:txBody>
      </p:sp>
    </p:spTree>
    <p:extLst>
      <p:ext uri="{BB962C8B-B14F-4D97-AF65-F5344CB8AC3E}">
        <p14:creationId xmlns:p14="http://schemas.microsoft.com/office/powerpoint/2010/main" val="625859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ag.purdue.edu/indianaclimate/indiana-climate-report/#footer1"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ag.purdue.edu/indianaclimate/indiana-climate-report/#footer3"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DDB9FEF3-FF35-48AD-A4E5-F05B8C406486}" type="slidenum">
              <a:rPr lang="en-US" smtClean="0"/>
              <a:t>1</a:t>
            </a:fld>
            <a:endParaRPr lang="en-US"/>
          </a:p>
        </p:txBody>
      </p:sp>
    </p:spTree>
    <p:extLst>
      <p:ext uri="{BB962C8B-B14F-4D97-AF65-F5344CB8AC3E}">
        <p14:creationId xmlns:p14="http://schemas.microsoft.com/office/powerpoint/2010/main" val="783750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dirty="0"/>
              <a:t>Key finding:</a:t>
            </a:r>
            <a:r>
              <a:rPr lang="en-US" dirty="0"/>
              <a:t> Average annual precipitation has increased 5.6 inches since 1895, and more rain is falling in heavy downpours. Winters and springs are likely to be much wetter by mid-century, while expected changes in summer and fall precipitation are less certain.</a:t>
            </a:r>
          </a:p>
          <a:p>
            <a:pPr fontAlgn="base"/>
            <a:r>
              <a:rPr lang="en-US" b="1" dirty="0"/>
              <a:t>Why it matters:</a:t>
            </a:r>
            <a:r>
              <a:rPr lang="en-US" dirty="0"/>
              <a:t> Increased precipitation, especially in the form of heavy rain events, will increase flooding risks and pollute water as combined sewer systems overflow and fertilizers run off of farm fields [and lawns]. Warmer summers with the same or less rain would increase stress on agricultural crops and drinking water supplies.</a:t>
            </a:r>
          </a:p>
          <a:p>
            <a:endParaRPr lang="en-US" dirty="0"/>
          </a:p>
        </p:txBody>
      </p:sp>
      <p:sp>
        <p:nvSpPr>
          <p:cNvPr id="4" name="Slide Number Placeholder 3"/>
          <p:cNvSpPr>
            <a:spLocks noGrp="1"/>
          </p:cNvSpPr>
          <p:nvPr>
            <p:ph type="sldNum" sz="quarter" idx="5"/>
          </p:nvPr>
        </p:nvSpPr>
        <p:spPr/>
        <p:txBody>
          <a:bodyPr/>
          <a:lstStyle/>
          <a:p>
            <a:fld id="{DDB9FEF3-FF35-48AD-A4E5-F05B8C406486}" type="slidenum">
              <a:rPr lang="en-US" smtClean="0"/>
              <a:t>18</a:t>
            </a:fld>
            <a:endParaRPr lang="en-US"/>
          </a:p>
        </p:txBody>
      </p:sp>
    </p:spTree>
    <p:extLst>
      <p:ext uri="{BB962C8B-B14F-4D97-AF65-F5344CB8AC3E}">
        <p14:creationId xmlns:p14="http://schemas.microsoft.com/office/powerpoint/2010/main" val="1812931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finding:</a:t>
            </a:r>
            <a:r>
              <a:rPr lang="en-US" dirty="0"/>
              <a:t> More frequent heat stress and a doubling of water deficits are expected to reduce Indiana corn yields, for current varieties, by 16 to 20 percent by mid-century. Soybean yields are expected to decline 9 to 11 percent.</a:t>
            </a:r>
            <a:br>
              <a:rPr lang="en-US" dirty="0"/>
            </a:br>
            <a:br>
              <a:rPr lang="en-US"/>
            </a:br>
            <a:r>
              <a:rPr lang="en-US"/>
              <a:t>Increasing </a:t>
            </a:r>
            <a:r>
              <a:rPr lang="en-US" dirty="0"/>
              <a:t>atmospheric carbon dioxide may lessen yield losses in soybeans, and double-cropping of soybeans will become increasingly viable in southern Indiana.</a:t>
            </a:r>
          </a:p>
          <a:p>
            <a:endParaRPr lang="en-US" dirty="0"/>
          </a:p>
        </p:txBody>
      </p:sp>
      <p:sp>
        <p:nvSpPr>
          <p:cNvPr id="4" name="Slide Number Placeholder 3"/>
          <p:cNvSpPr>
            <a:spLocks noGrp="1"/>
          </p:cNvSpPr>
          <p:nvPr>
            <p:ph type="sldNum" sz="quarter" idx="5"/>
          </p:nvPr>
        </p:nvSpPr>
        <p:spPr/>
        <p:txBody>
          <a:bodyPr/>
          <a:lstStyle/>
          <a:p>
            <a:fld id="{DDB9FEF3-FF35-48AD-A4E5-F05B8C406486}" type="slidenum">
              <a:rPr lang="en-US" smtClean="0"/>
              <a:t>22</a:t>
            </a:fld>
            <a:endParaRPr lang="en-US"/>
          </a:p>
        </p:txBody>
      </p:sp>
    </p:spTree>
    <p:extLst>
      <p:ext uri="{BB962C8B-B14F-4D97-AF65-F5344CB8AC3E}">
        <p14:creationId xmlns:p14="http://schemas.microsoft.com/office/powerpoint/2010/main" val="281469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Invasive species provide no larval or insect habitat and spread </a:t>
            </a:r>
            <a:r>
              <a:rPr lang="en-US" dirty="0" err="1"/>
              <a:t>proliferously</a:t>
            </a:r>
            <a:r>
              <a:rPr lang="en-US" dirty="0"/>
              <a:t> while crowding out native plants that do.</a:t>
            </a:r>
          </a:p>
        </p:txBody>
      </p:sp>
      <p:sp>
        <p:nvSpPr>
          <p:cNvPr id="4" name="Slide Number Placeholder 3"/>
          <p:cNvSpPr>
            <a:spLocks noGrp="1"/>
          </p:cNvSpPr>
          <p:nvPr>
            <p:ph type="sldNum" sz="quarter" idx="5"/>
          </p:nvPr>
        </p:nvSpPr>
        <p:spPr/>
        <p:txBody>
          <a:bodyPr/>
          <a:lstStyle/>
          <a:p>
            <a:fld id="{DDB9FEF3-FF35-48AD-A4E5-F05B8C406486}" type="slidenum">
              <a:rPr lang="en-US" smtClean="0"/>
              <a:t>31</a:t>
            </a:fld>
            <a:endParaRPr lang="en-US"/>
          </a:p>
        </p:txBody>
      </p:sp>
    </p:spTree>
    <p:extLst>
      <p:ext uri="{BB962C8B-B14F-4D97-AF65-F5344CB8AC3E}">
        <p14:creationId xmlns:p14="http://schemas.microsoft.com/office/powerpoint/2010/main" val="288614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Turf grass, when mowed, makes it very difficult for water to percolate through the ground because the roots spread horizontally due to mowing.</a:t>
            </a:r>
          </a:p>
          <a:p>
            <a:pPr marL="171450" indent="-171450">
              <a:buFont typeface="Arial" panose="020B0604020202020204" pitchFamily="34" charset="0"/>
              <a:buChar char="•"/>
            </a:pPr>
            <a:r>
              <a:rPr lang="en-US" dirty="0"/>
              <a:t>Consider mowing grass higher during the warmer months, and maybe 4” for June/July, to keep soil moisture in the ground from evaporating and create beneficial insect habitat and reduce Japanese beetles.</a:t>
            </a:r>
          </a:p>
          <a:p>
            <a:pPr marL="171450" indent="-171450">
              <a:buFont typeface="Arial" panose="020B0604020202020204" pitchFamily="34" charset="0"/>
              <a:buChar char="•"/>
            </a:pPr>
            <a:r>
              <a:rPr lang="en-US" dirty="0"/>
              <a:t>By reducing mowing you reduce emissions AND allow the roots to penetrate deeper into the ground – storing more carbon and improving soil porosity for water.</a:t>
            </a:r>
          </a:p>
          <a:p>
            <a:pPr marL="171450" indent="-171450">
              <a:buFont typeface="Arial" panose="020B0604020202020204" pitchFamily="34" charset="0"/>
              <a:buChar char="•"/>
            </a:pPr>
            <a:r>
              <a:rPr lang="en-US" dirty="0"/>
              <a:t>You can do this aesthetically using strong lines and borders that make order of the chaos.</a:t>
            </a:r>
          </a:p>
          <a:p>
            <a:endParaRPr lang="en-US" dirty="0"/>
          </a:p>
        </p:txBody>
      </p:sp>
      <p:sp>
        <p:nvSpPr>
          <p:cNvPr id="4" name="Slide Number Placeholder 3"/>
          <p:cNvSpPr>
            <a:spLocks noGrp="1"/>
          </p:cNvSpPr>
          <p:nvPr>
            <p:ph type="sldNum" sz="quarter" idx="5"/>
          </p:nvPr>
        </p:nvSpPr>
        <p:spPr/>
        <p:txBody>
          <a:bodyPr/>
          <a:lstStyle/>
          <a:p>
            <a:fld id="{DDB9FEF3-FF35-48AD-A4E5-F05B8C406486}" type="slidenum">
              <a:rPr lang="en-US" smtClean="0"/>
              <a:t>32</a:t>
            </a:fld>
            <a:endParaRPr lang="en-US"/>
          </a:p>
        </p:txBody>
      </p:sp>
    </p:spTree>
    <p:extLst>
      <p:ext uri="{BB962C8B-B14F-4D97-AF65-F5344CB8AC3E}">
        <p14:creationId xmlns:p14="http://schemas.microsoft.com/office/powerpoint/2010/main" val="3197542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in addition to Fall/Winter cover cropping</a:t>
            </a:r>
          </a:p>
        </p:txBody>
      </p:sp>
      <p:sp>
        <p:nvSpPr>
          <p:cNvPr id="4" name="Slide Number Placeholder 3"/>
          <p:cNvSpPr>
            <a:spLocks noGrp="1"/>
          </p:cNvSpPr>
          <p:nvPr>
            <p:ph type="sldNum" sz="quarter" idx="5"/>
          </p:nvPr>
        </p:nvSpPr>
        <p:spPr/>
        <p:txBody>
          <a:bodyPr/>
          <a:lstStyle/>
          <a:p>
            <a:fld id="{DDB9FEF3-FF35-48AD-A4E5-F05B8C406486}" type="slidenum">
              <a:rPr lang="en-US" smtClean="0"/>
              <a:t>34</a:t>
            </a:fld>
            <a:endParaRPr lang="en-US"/>
          </a:p>
        </p:txBody>
      </p:sp>
    </p:spTree>
    <p:extLst>
      <p:ext uri="{BB962C8B-B14F-4D97-AF65-F5344CB8AC3E}">
        <p14:creationId xmlns:p14="http://schemas.microsoft.com/office/powerpoint/2010/main" val="1379662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Engaging Today</a:t>
            </a:r>
          </a:p>
          <a:p>
            <a:pPr marL="0" indent="0">
              <a:buFont typeface="Arial" panose="020B0604020202020204" pitchFamily="34" charset="0"/>
              <a:buNone/>
            </a:pPr>
            <a:endParaRPr lang="en-US" b="1" dirty="0"/>
          </a:p>
          <a:p>
            <a:pPr marL="171450" indent="-171450">
              <a:buFont typeface="Arial" panose="020B0604020202020204" pitchFamily="34" charset="0"/>
              <a:buChar char="•"/>
            </a:pPr>
            <a:r>
              <a:rPr lang="en-US" dirty="0"/>
              <a:t>It’s okay to question the validity of climate change and the role humans play. However, this is not the appropriate setting to have a conversation about that particular point. I’m not saying that that conversation is not important. But I can assure you that nothing will change or that the solutions will be derailed if we go down that path. </a:t>
            </a:r>
          </a:p>
          <a:p>
            <a:pPr marL="171450" indent="-171450">
              <a:buFont typeface="Arial" panose="020B0604020202020204" pitchFamily="34" charset="0"/>
              <a:buChar char="•"/>
            </a:pPr>
            <a:r>
              <a:rPr lang="en-US" dirty="0"/>
              <a:t>This conversation today needs to focus on how to adapt to the reality of a more uncertain climate. </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b="1" dirty="0"/>
              <a:t>However, here is what I promise to do my best at:</a:t>
            </a:r>
          </a:p>
          <a:p>
            <a:pPr marL="228600" lvl="0" indent="-228600">
              <a:buFont typeface="+mj-lt"/>
              <a:buAutoNum type="arabicPeriod"/>
            </a:pPr>
            <a:r>
              <a:rPr lang="en-US" dirty="0"/>
              <a:t>My goal is to meet you where you are. You can help me know where you are by asking questions of curiosity.</a:t>
            </a:r>
          </a:p>
          <a:p>
            <a:pPr marL="228600" lvl="0" indent="-228600">
              <a:buFont typeface="+mj-lt"/>
              <a:buAutoNum type="arabicPeriod"/>
            </a:pPr>
            <a:r>
              <a:rPr lang="en-US" dirty="0"/>
              <a:t>I’m going to be sharing a lot of facts. That being said, my relationship to you is more important than the facts I’m sharing.</a:t>
            </a:r>
          </a:p>
          <a:p>
            <a:pPr marL="228600" lvl="0" indent="-228600">
              <a:buFont typeface="+mj-lt"/>
              <a:buAutoNum type="arabicPeriod"/>
            </a:pPr>
            <a:r>
              <a:rPr lang="en-US" dirty="0"/>
              <a:t>The goal is to share this information through a presentation and hopefully through conversation</a:t>
            </a:r>
          </a:p>
          <a:p>
            <a:pPr marL="228600" lvl="0" indent="-228600">
              <a:buFont typeface="+mj-lt"/>
              <a:buAutoNum type="arabicPeriod"/>
            </a:pPr>
            <a:r>
              <a:rPr lang="en-US" dirty="0"/>
              <a:t>I understand that it is a strange power dynamic with my standing up here and casting information at you. But my focus is on you as an individual.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DDB9FEF3-FF35-48AD-A4E5-F05B8C406486}" type="slidenum">
              <a:rPr lang="en-US" smtClean="0"/>
              <a:t>2</a:t>
            </a:fld>
            <a:endParaRPr lang="en-US"/>
          </a:p>
        </p:txBody>
      </p:sp>
    </p:spTree>
    <p:extLst>
      <p:ext uri="{BB962C8B-B14F-4D97-AF65-F5344CB8AC3E}">
        <p14:creationId xmlns:p14="http://schemas.microsoft.com/office/powerpoint/2010/main" val="1239611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Engaging Today</a:t>
            </a:r>
          </a:p>
          <a:p>
            <a:pPr marL="0" indent="0">
              <a:buFont typeface="Arial" panose="020B0604020202020204" pitchFamily="34" charset="0"/>
              <a:buNone/>
            </a:pPr>
            <a:endParaRPr lang="en-US" b="1" dirty="0"/>
          </a:p>
          <a:p>
            <a:pPr marL="171450" indent="-171450">
              <a:buFont typeface="Arial" panose="020B0604020202020204" pitchFamily="34" charset="0"/>
              <a:buChar char="•"/>
            </a:pPr>
            <a:r>
              <a:rPr lang="en-US" dirty="0"/>
              <a:t>It’s okay to question the validity of climate change and the role humans play. However, this is not the appropriate setting to have a conversation about that particular point. I’m not saying that that conversation is not important. But I can assure you that nothing will change or that the solutions will be derailed if we go down that path. </a:t>
            </a:r>
          </a:p>
          <a:p>
            <a:pPr marL="171450" indent="-171450">
              <a:buFont typeface="Arial" panose="020B0604020202020204" pitchFamily="34" charset="0"/>
              <a:buChar char="•"/>
            </a:pPr>
            <a:r>
              <a:rPr lang="en-US" dirty="0"/>
              <a:t>This conversation today needs to focus on how to adapt to the reality of a more uncertain climate. </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b="1" dirty="0"/>
              <a:t>However, here is what I promise to do my best at:</a:t>
            </a:r>
          </a:p>
          <a:p>
            <a:pPr marL="228600" lvl="0" indent="-228600">
              <a:buFont typeface="+mj-lt"/>
              <a:buAutoNum type="arabicPeriod"/>
            </a:pPr>
            <a:r>
              <a:rPr lang="en-US" dirty="0"/>
              <a:t>My goal is to meet you where you are. You can help me know where you are by asking questions of curiosity.</a:t>
            </a:r>
          </a:p>
          <a:p>
            <a:pPr marL="228600" lvl="0" indent="-228600">
              <a:buFont typeface="+mj-lt"/>
              <a:buAutoNum type="arabicPeriod"/>
            </a:pPr>
            <a:r>
              <a:rPr lang="en-US" dirty="0"/>
              <a:t>I’m going to be sharing a lot of facts. That being said, my relationship to you is more important than the facts I’m sharing.</a:t>
            </a:r>
          </a:p>
          <a:p>
            <a:pPr marL="228600" lvl="0" indent="-228600">
              <a:buFont typeface="+mj-lt"/>
              <a:buAutoNum type="arabicPeriod"/>
            </a:pPr>
            <a:r>
              <a:rPr lang="en-US" dirty="0"/>
              <a:t>The goal is to share this information through a presentation and hopefully through conversation</a:t>
            </a:r>
          </a:p>
          <a:p>
            <a:pPr marL="228600" lvl="0" indent="-228600">
              <a:buFont typeface="+mj-lt"/>
              <a:buAutoNum type="arabicPeriod"/>
            </a:pPr>
            <a:r>
              <a:rPr lang="en-US" dirty="0"/>
              <a:t>I understand that it is a strange power dynamic with my standing up here and casting information at you. But my focus is on you as an individual. </a:t>
            </a:r>
          </a:p>
          <a:p>
            <a:endParaRPr lang="en-US" dirty="0"/>
          </a:p>
        </p:txBody>
      </p:sp>
      <p:sp>
        <p:nvSpPr>
          <p:cNvPr id="4" name="Slide Number Placeholder 3"/>
          <p:cNvSpPr>
            <a:spLocks noGrp="1"/>
          </p:cNvSpPr>
          <p:nvPr>
            <p:ph type="sldNum" sz="quarter" idx="5"/>
          </p:nvPr>
        </p:nvSpPr>
        <p:spPr/>
        <p:txBody>
          <a:bodyPr/>
          <a:lstStyle/>
          <a:p>
            <a:fld id="{DDB9FEF3-FF35-48AD-A4E5-F05B8C406486}" type="slidenum">
              <a:rPr lang="en-US" smtClean="0"/>
              <a:t>3</a:t>
            </a:fld>
            <a:endParaRPr lang="en-US"/>
          </a:p>
        </p:txBody>
      </p:sp>
    </p:spTree>
    <p:extLst>
      <p:ext uri="{BB962C8B-B14F-4D97-AF65-F5344CB8AC3E}">
        <p14:creationId xmlns:p14="http://schemas.microsoft.com/office/powerpoint/2010/main" val="2840797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Community gardens, like forests and native areas, are GREEN INFRASTRUCTURE. </a:t>
            </a:r>
          </a:p>
          <a:p>
            <a:pPr fontAlgn="base"/>
            <a:endParaRPr lang="en-US" b="1" dirty="0"/>
          </a:p>
          <a:p>
            <a:pPr fontAlgn="base"/>
            <a:r>
              <a:rPr lang="en-US" b="1" dirty="0"/>
              <a:t>The importance of maintaining green infrastructure to support those benefits will likely increase in a changing climate.</a:t>
            </a:r>
          </a:p>
        </p:txBody>
      </p:sp>
      <p:sp>
        <p:nvSpPr>
          <p:cNvPr id="4" name="Slide Number Placeholder 3"/>
          <p:cNvSpPr>
            <a:spLocks noGrp="1"/>
          </p:cNvSpPr>
          <p:nvPr>
            <p:ph type="sldNum" sz="quarter" idx="5"/>
          </p:nvPr>
        </p:nvSpPr>
        <p:spPr/>
        <p:txBody>
          <a:bodyPr/>
          <a:lstStyle/>
          <a:p>
            <a:fld id="{DDB9FEF3-FF35-48AD-A4E5-F05B8C406486}" type="slidenum">
              <a:rPr lang="en-US" smtClean="0"/>
              <a:t>4</a:t>
            </a:fld>
            <a:endParaRPr lang="en-US"/>
          </a:p>
        </p:txBody>
      </p:sp>
    </p:spTree>
    <p:extLst>
      <p:ext uri="{BB962C8B-B14F-4D97-AF65-F5344CB8AC3E}">
        <p14:creationId xmlns:p14="http://schemas.microsoft.com/office/powerpoint/2010/main" val="2692099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Pulled out relevant information from several reports published by the Indiana Climate Change Impacts Assessments</a:t>
            </a:r>
          </a:p>
          <a:p>
            <a:endParaRPr lang="en-US" dirty="0"/>
          </a:p>
          <a:p>
            <a:r>
              <a:rPr lang="en-US" dirty="0"/>
              <a:t>Purdue University’s Center for Climate Change</a:t>
            </a:r>
          </a:p>
          <a:p>
            <a:endParaRPr lang="en-US" dirty="0"/>
          </a:p>
          <a:p>
            <a:r>
              <a:rPr lang="en-US" dirty="0"/>
              <a:t>Work with lots of scientists and local leaders around Indiana</a:t>
            </a:r>
          </a:p>
          <a:p>
            <a:endParaRPr lang="en-US" dirty="0"/>
          </a:p>
          <a:p>
            <a:r>
              <a:rPr lang="en-US" dirty="0"/>
              <a:t>Broadly speaking – the ran projections based on two different scenarios: A scenario with medium greenhouse gas emissions and another with “high” greenhouse gas emissions.</a:t>
            </a:r>
          </a:p>
        </p:txBody>
      </p:sp>
      <p:sp>
        <p:nvSpPr>
          <p:cNvPr id="4" name="Slide Number Placeholder 3"/>
          <p:cNvSpPr>
            <a:spLocks noGrp="1"/>
          </p:cNvSpPr>
          <p:nvPr>
            <p:ph type="sldNum" sz="quarter" idx="5"/>
          </p:nvPr>
        </p:nvSpPr>
        <p:spPr/>
        <p:txBody>
          <a:bodyPr/>
          <a:lstStyle/>
          <a:p>
            <a:fld id="{DDB9FEF3-FF35-48AD-A4E5-F05B8C406486}" type="slidenum">
              <a:rPr lang="en-US" smtClean="0"/>
              <a:t>5</a:t>
            </a:fld>
            <a:endParaRPr lang="en-US"/>
          </a:p>
        </p:txBody>
      </p:sp>
    </p:spTree>
    <p:extLst>
      <p:ext uri="{BB962C8B-B14F-4D97-AF65-F5344CB8AC3E}">
        <p14:creationId xmlns:p14="http://schemas.microsoft.com/office/powerpoint/2010/main" val="4003916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dirty="0"/>
              <a:t>Key finding:</a:t>
            </a:r>
            <a:r>
              <a:rPr lang="en-US" dirty="0"/>
              <a:t> Indiana has already warmed 1.2°F since 1895. Temperatures are projected to rise about 5°F to 6°F by mid-century</a:t>
            </a:r>
            <a:r>
              <a:rPr lang="en-US" b="1" u="sng" baseline="30000" dirty="0">
                <a:hlinkClick r:id="rId3"/>
              </a:rPr>
              <a:t>1</a:t>
            </a:r>
            <a:r>
              <a:rPr lang="en-US" dirty="0"/>
              <a:t>, with significantly more warming by century’s end.</a:t>
            </a:r>
          </a:p>
          <a:p>
            <a:pPr fontAlgn="base"/>
            <a:endParaRPr lang="en-US" b="1" dirty="0"/>
          </a:p>
          <a:p>
            <a:pPr fontAlgn="base"/>
            <a:r>
              <a:rPr lang="en-US" b="1" dirty="0"/>
              <a:t>Why it matters:</a:t>
            </a:r>
            <a:r>
              <a:rPr lang="en-US" dirty="0"/>
              <a:t> A rising average temperature increases the chance of extreme heat and reduces the chance of extreme cold, and it also changes the timing and length of the frost-free season when plants grow. These shifts will impact air quality, extend the growing season and the allergy season, and create more favorable conditions for some pests and invasive species.</a:t>
            </a:r>
          </a:p>
        </p:txBody>
      </p:sp>
      <p:sp>
        <p:nvSpPr>
          <p:cNvPr id="4" name="Slide Number Placeholder 3"/>
          <p:cNvSpPr>
            <a:spLocks noGrp="1"/>
          </p:cNvSpPr>
          <p:nvPr>
            <p:ph type="sldNum" sz="quarter" idx="5"/>
          </p:nvPr>
        </p:nvSpPr>
        <p:spPr/>
        <p:txBody>
          <a:bodyPr/>
          <a:lstStyle/>
          <a:p>
            <a:fld id="{DDB9FEF3-FF35-48AD-A4E5-F05B8C406486}" type="slidenum">
              <a:rPr lang="en-US" smtClean="0"/>
              <a:t>6</a:t>
            </a:fld>
            <a:endParaRPr lang="en-US"/>
          </a:p>
        </p:txBody>
      </p:sp>
    </p:spTree>
    <p:extLst>
      <p:ext uri="{BB962C8B-B14F-4D97-AF65-F5344CB8AC3E}">
        <p14:creationId xmlns:p14="http://schemas.microsoft.com/office/powerpoint/2010/main" val="103581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dirty="0"/>
              <a:t>Key finding:</a:t>
            </a:r>
            <a:r>
              <a:rPr lang="en-US" dirty="0"/>
              <a:t> The number of extremely hot days (over 95 degrees) will rise significantly in all areas of the state. In the past³, southern Indiana averaged about seven of these days per year, but by mid-century this region is projected to experience 38 to 51 extremely hot days per year.</a:t>
            </a:r>
          </a:p>
          <a:p>
            <a:pPr fontAlgn="base"/>
            <a:r>
              <a:rPr lang="en-US" b="1" dirty="0"/>
              <a:t>Why it matters:</a:t>
            </a:r>
            <a:r>
              <a:rPr lang="en-US" dirty="0"/>
              <a:t> Extreme heat raises the likelihood of heat-related illnesses, such as heat exhaustion and heat stroke, which can lead to increased hospitalizations and medical costs. Children and the elderly are especially vulnerable. </a:t>
            </a:r>
            <a:r>
              <a:rPr lang="en-US" b="1" dirty="0"/>
              <a:t>Extreme heat also reduces crop yields, counteracting the benefits of a longer growing season.</a:t>
            </a:r>
          </a:p>
          <a:p>
            <a:endParaRPr lang="en-US" dirty="0"/>
          </a:p>
        </p:txBody>
      </p:sp>
      <p:sp>
        <p:nvSpPr>
          <p:cNvPr id="4" name="Slide Number Placeholder 3"/>
          <p:cNvSpPr>
            <a:spLocks noGrp="1"/>
          </p:cNvSpPr>
          <p:nvPr>
            <p:ph type="sldNum" sz="quarter" idx="5"/>
          </p:nvPr>
        </p:nvSpPr>
        <p:spPr/>
        <p:txBody>
          <a:bodyPr/>
          <a:lstStyle/>
          <a:p>
            <a:fld id="{DDB9FEF3-FF35-48AD-A4E5-F05B8C406486}" type="slidenum">
              <a:rPr lang="en-US" smtClean="0"/>
              <a:t>8</a:t>
            </a:fld>
            <a:endParaRPr lang="en-US"/>
          </a:p>
        </p:txBody>
      </p:sp>
    </p:spTree>
    <p:extLst>
      <p:ext uri="{BB962C8B-B14F-4D97-AF65-F5344CB8AC3E}">
        <p14:creationId xmlns:p14="http://schemas.microsoft.com/office/powerpoint/2010/main" val="661289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dirty="0"/>
              <a:t>Key finding:</a:t>
            </a:r>
            <a:r>
              <a:rPr lang="en-US" dirty="0"/>
              <a:t> The frost-free season has lengthened by nine days per year statewide since 1895. This trend is projected to continue and intensify. By mid-century, central Indiana’s frost-free season is projected to increase by 3.5 to 4.5 weeks compared to the past</a:t>
            </a:r>
            <a:r>
              <a:rPr lang="en-US" b="1" u="sng" baseline="30000" dirty="0">
                <a:hlinkClick r:id="rId3"/>
              </a:rPr>
              <a:t>3</a:t>
            </a:r>
            <a:r>
              <a:rPr lang="en-US" dirty="0"/>
              <a:t>.</a:t>
            </a:r>
          </a:p>
          <a:p>
            <a:pPr fontAlgn="base"/>
            <a:r>
              <a:rPr lang="en-US" b="1" dirty="0"/>
              <a:t>Why it matters:</a:t>
            </a:r>
            <a:r>
              <a:rPr lang="en-US" dirty="0"/>
              <a:t> Longer growing seasons can increase the productivity of food crops and forests, and could expand crop-production opportunities in northern latitudes or the possibility of double-cropping further south. But they also increase growth of less desirable plants like ragweed and create favorable conditions for some invasive species.</a:t>
            </a:r>
          </a:p>
          <a:p>
            <a:pPr fontAlgn="base"/>
            <a:r>
              <a:rPr lang="en-US" dirty="0"/>
              <a:t>-------</a:t>
            </a:r>
          </a:p>
          <a:p>
            <a:pPr marL="0" marR="0" lvl="0" indent="0" algn="l" defTabSz="914400" rtl="0" eaLnBrk="1" fontAlgn="base" latinLnBrk="0" hangingPunct="1">
              <a:lnSpc>
                <a:spcPct val="100000"/>
              </a:lnSpc>
              <a:spcBef>
                <a:spcPts val="0"/>
              </a:spcBef>
              <a:spcAft>
                <a:spcPts val="0"/>
              </a:spcAft>
              <a:buClrTx/>
              <a:buSzTx/>
              <a:buFontTx/>
              <a:buNone/>
              <a:tabLst/>
              <a:defRPr/>
            </a:pPr>
            <a:r>
              <a:rPr lang="en-US" b="1" dirty="0"/>
              <a:t>Key finding:</a:t>
            </a:r>
            <a:r>
              <a:rPr lang="en-US" dirty="0"/>
              <a:t> While Indiana’s frost-free season is expected to start about one month earlier by mid-century, average crop planting dates are not expected to significantly shift due to increased spring rainfall limiting early access to fields. Observations over the last 30 years show a declining number of days suitable for spring fieldwork in Indiana, and this trend is expected to continue.</a:t>
            </a:r>
            <a:br>
              <a:rPr lang="en-US" dirty="0"/>
            </a:br>
            <a:br>
              <a:rPr lang="en-US" dirty="0"/>
            </a:br>
            <a:r>
              <a:rPr lang="en-US" i="1" dirty="0"/>
              <a:t>Coping with change:</a:t>
            </a:r>
            <a:r>
              <a:rPr lang="en-US" dirty="0"/>
              <a:t> Improving soil health with management practices that increase soil stability and water movement can help with managing additional spring rainfall. Fall-planted cereal crops that continue growing into early spring can aid in extracting excess soil water, potentially providing earlier field access. Investing in additional subsurface drainage and machinery suitable for wetter conditions may also improve field accessibility.</a:t>
            </a:r>
          </a:p>
          <a:p>
            <a:pPr fontAlgn="base"/>
            <a:endParaRPr lang="en-US" dirty="0"/>
          </a:p>
          <a:p>
            <a:endParaRPr lang="en-US" dirty="0"/>
          </a:p>
        </p:txBody>
      </p:sp>
      <p:sp>
        <p:nvSpPr>
          <p:cNvPr id="4" name="Slide Number Placeholder 3"/>
          <p:cNvSpPr>
            <a:spLocks noGrp="1"/>
          </p:cNvSpPr>
          <p:nvPr>
            <p:ph type="sldNum" sz="quarter" idx="5"/>
          </p:nvPr>
        </p:nvSpPr>
        <p:spPr/>
        <p:txBody>
          <a:bodyPr/>
          <a:lstStyle/>
          <a:p>
            <a:fld id="{DDB9FEF3-FF35-48AD-A4E5-F05B8C406486}" type="slidenum">
              <a:rPr lang="en-US" smtClean="0"/>
              <a:t>12</a:t>
            </a:fld>
            <a:endParaRPr lang="en-US"/>
          </a:p>
        </p:txBody>
      </p:sp>
    </p:spTree>
    <p:extLst>
      <p:ext uri="{BB962C8B-B14F-4D97-AF65-F5344CB8AC3E}">
        <p14:creationId xmlns:p14="http://schemas.microsoft.com/office/powerpoint/2010/main" val="2816220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dirty="0"/>
              <a:t>Key finding:</a:t>
            </a:r>
            <a:r>
              <a:rPr lang="en-US" dirty="0"/>
              <a:t> Extreme cold events are declining. By mid-century, the northern third of Indiana will experience on average only six days per year below 5°F, down from 13 days in the past.</a:t>
            </a:r>
          </a:p>
          <a:p>
            <a:pPr fontAlgn="base"/>
            <a:endParaRPr lang="en-US" b="1" dirty="0"/>
          </a:p>
          <a:p>
            <a:pPr fontAlgn="base"/>
            <a:r>
              <a:rPr lang="en-US" b="1" dirty="0"/>
              <a:t>Why it matters:</a:t>
            </a:r>
            <a:r>
              <a:rPr lang="en-US" dirty="0"/>
              <a:t> Cold temperatures control populations of disease-carrying insects such as mosquitoes and ticks, as well as forest pests. Warmer winters would allow some of these species to remain active for longer periods or to expand their ranges into Indiana.</a:t>
            </a:r>
          </a:p>
          <a:p>
            <a:pPr fontAlgn="base"/>
            <a:endParaRPr lang="en-US" dirty="0"/>
          </a:p>
          <a:p>
            <a:pPr fontAlgn="base"/>
            <a:r>
              <a:rPr lang="en-US" dirty="0"/>
              <a:t>This puts Indiana at risk for some invasive species and insect pests that historically would not survive Indiana’s coldest winters.</a:t>
            </a:r>
          </a:p>
          <a:p>
            <a:endParaRPr lang="en-US" dirty="0"/>
          </a:p>
        </p:txBody>
      </p:sp>
      <p:sp>
        <p:nvSpPr>
          <p:cNvPr id="4" name="Slide Number Placeholder 3"/>
          <p:cNvSpPr>
            <a:spLocks noGrp="1"/>
          </p:cNvSpPr>
          <p:nvPr>
            <p:ph type="sldNum" sz="quarter" idx="5"/>
          </p:nvPr>
        </p:nvSpPr>
        <p:spPr/>
        <p:txBody>
          <a:bodyPr/>
          <a:lstStyle/>
          <a:p>
            <a:fld id="{DDB9FEF3-FF35-48AD-A4E5-F05B8C406486}" type="slidenum">
              <a:rPr lang="en-US" smtClean="0"/>
              <a:t>14</a:t>
            </a:fld>
            <a:endParaRPr lang="en-US"/>
          </a:p>
        </p:txBody>
      </p:sp>
    </p:spTree>
    <p:extLst>
      <p:ext uri="{BB962C8B-B14F-4D97-AF65-F5344CB8AC3E}">
        <p14:creationId xmlns:p14="http://schemas.microsoft.com/office/powerpoint/2010/main" val="2892602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9630BCD-E8A3-4C2A-8D25-57BFDBF32380}" type="datetimeFigureOut">
              <a:rPr lang="en-US" smtClean="0"/>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68FB5D-964A-4B60-847B-3A49C49B2089}" type="slidenum">
              <a:rPr lang="en-US" smtClean="0"/>
              <a:t>‹#›</a:t>
            </a:fld>
            <a:endParaRPr lang="en-US"/>
          </a:p>
        </p:txBody>
      </p:sp>
    </p:spTree>
    <p:extLst>
      <p:ext uri="{BB962C8B-B14F-4D97-AF65-F5344CB8AC3E}">
        <p14:creationId xmlns:p14="http://schemas.microsoft.com/office/powerpoint/2010/main" val="1497028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630BCD-E8A3-4C2A-8D25-57BFDBF32380}" type="datetimeFigureOut">
              <a:rPr lang="en-US" smtClean="0"/>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68FB5D-964A-4B60-847B-3A49C49B2089}" type="slidenum">
              <a:rPr lang="en-US" smtClean="0"/>
              <a:t>‹#›</a:t>
            </a:fld>
            <a:endParaRPr lang="en-US"/>
          </a:p>
        </p:txBody>
      </p:sp>
    </p:spTree>
    <p:extLst>
      <p:ext uri="{BB962C8B-B14F-4D97-AF65-F5344CB8AC3E}">
        <p14:creationId xmlns:p14="http://schemas.microsoft.com/office/powerpoint/2010/main" val="1790587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630BCD-E8A3-4C2A-8D25-57BFDBF32380}" type="datetimeFigureOut">
              <a:rPr lang="en-US" smtClean="0"/>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68FB5D-964A-4B60-847B-3A49C49B2089}"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39667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630BCD-E8A3-4C2A-8D25-57BFDBF32380}" type="datetimeFigureOut">
              <a:rPr lang="en-US" smtClean="0"/>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68FB5D-964A-4B60-847B-3A49C49B2089}" type="slidenum">
              <a:rPr lang="en-US" smtClean="0"/>
              <a:t>‹#›</a:t>
            </a:fld>
            <a:endParaRPr lang="en-US"/>
          </a:p>
        </p:txBody>
      </p:sp>
    </p:spTree>
    <p:extLst>
      <p:ext uri="{BB962C8B-B14F-4D97-AF65-F5344CB8AC3E}">
        <p14:creationId xmlns:p14="http://schemas.microsoft.com/office/powerpoint/2010/main" val="7813903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630BCD-E8A3-4C2A-8D25-57BFDBF32380}" type="datetimeFigureOut">
              <a:rPr lang="en-US" smtClean="0"/>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68FB5D-964A-4B60-847B-3A49C49B2089}"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94982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630BCD-E8A3-4C2A-8D25-57BFDBF32380}" type="datetimeFigureOut">
              <a:rPr lang="en-US" smtClean="0"/>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68FB5D-964A-4B60-847B-3A49C49B2089}" type="slidenum">
              <a:rPr lang="en-US" smtClean="0"/>
              <a:t>‹#›</a:t>
            </a:fld>
            <a:endParaRPr lang="en-US"/>
          </a:p>
        </p:txBody>
      </p:sp>
    </p:spTree>
    <p:extLst>
      <p:ext uri="{BB962C8B-B14F-4D97-AF65-F5344CB8AC3E}">
        <p14:creationId xmlns:p14="http://schemas.microsoft.com/office/powerpoint/2010/main" val="3926793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630BCD-E8A3-4C2A-8D25-57BFDBF32380}" type="datetimeFigureOut">
              <a:rPr lang="en-US" smtClean="0"/>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68FB5D-964A-4B60-847B-3A49C49B2089}" type="slidenum">
              <a:rPr lang="en-US" smtClean="0"/>
              <a:t>‹#›</a:t>
            </a:fld>
            <a:endParaRPr lang="en-US"/>
          </a:p>
        </p:txBody>
      </p:sp>
    </p:spTree>
    <p:extLst>
      <p:ext uri="{BB962C8B-B14F-4D97-AF65-F5344CB8AC3E}">
        <p14:creationId xmlns:p14="http://schemas.microsoft.com/office/powerpoint/2010/main" val="27319401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630BCD-E8A3-4C2A-8D25-57BFDBF32380}" type="datetimeFigureOut">
              <a:rPr lang="en-US" smtClean="0"/>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68FB5D-964A-4B60-847B-3A49C49B2089}" type="slidenum">
              <a:rPr lang="en-US" smtClean="0"/>
              <a:t>‹#›</a:t>
            </a:fld>
            <a:endParaRPr lang="en-US"/>
          </a:p>
        </p:txBody>
      </p:sp>
    </p:spTree>
    <p:extLst>
      <p:ext uri="{BB962C8B-B14F-4D97-AF65-F5344CB8AC3E}">
        <p14:creationId xmlns:p14="http://schemas.microsoft.com/office/powerpoint/2010/main" val="12528221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Freeform 28"/>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lumMod val="75000"/>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9630BCD-E8A3-4C2A-8D25-57BFDBF32380}" type="datetimeFigureOut">
              <a:rPr lang="en-US" smtClean="0"/>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68FB5D-964A-4B60-847B-3A49C49B2089}" type="slidenum">
              <a:rPr lang="en-US" smtClean="0"/>
              <a:t>‹#›</a:t>
            </a:fld>
            <a:endParaRPr lang="en-US"/>
          </a:p>
        </p:txBody>
      </p:sp>
    </p:spTree>
    <p:extLst>
      <p:ext uri="{BB962C8B-B14F-4D97-AF65-F5344CB8AC3E}">
        <p14:creationId xmlns:p14="http://schemas.microsoft.com/office/powerpoint/2010/main" val="20112132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630BCD-E8A3-4C2A-8D25-57BFDBF32380}" type="datetimeFigureOut">
              <a:rPr lang="en-US" smtClean="0"/>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68FB5D-964A-4B60-847B-3A49C49B2089}" type="slidenum">
              <a:rPr lang="en-US" smtClean="0"/>
              <a:t>‹#›</a:t>
            </a:fld>
            <a:endParaRPr lang="en-US"/>
          </a:p>
        </p:txBody>
      </p:sp>
    </p:spTree>
    <p:extLst>
      <p:ext uri="{BB962C8B-B14F-4D97-AF65-F5344CB8AC3E}">
        <p14:creationId xmlns:p14="http://schemas.microsoft.com/office/powerpoint/2010/main" val="17423195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630BCD-E8A3-4C2A-8D25-57BFDBF32380}" type="datetimeFigureOut">
              <a:rPr lang="en-US" smtClean="0"/>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68FB5D-964A-4B60-847B-3A49C49B2089}" type="slidenum">
              <a:rPr lang="en-US" smtClean="0"/>
              <a:t>‹#›</a:t>
            </a:fld>
            <a:endParaRPr lang="en-US"/>
          </a:p>
        </p:txBody>
      </p:sp>
    </p:spTree>
    <p:extLst>
      <p:ext uri="{BB962C8B-B14F-4D97-AF65-F5344CB8AC3E}">
        <p14:creationId xmlns:p14="http://schemas.microsoft.com/office/powerpoint/2010/main" val="3412617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630BCD-E8A3-4C2A-8D25-57BFDBF32380}" type="datetimeFigureOut">
              <a:rPr lang="en-US" smtClean="0"/>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68FB5D-964A-4B60-847B-3A49C49B2089}" type="slidenum">
              <a:rPr lang="en-US" smtClean="0"/>
              <a:t>‹#›</a:t>
            </a:fld>
            <a:endParaRPr lang="en-US"/>
          </a:p>
        </p:txBody>
      </p:sp>
    </p:spTree>
    <p:extLst>
      <p:ext uri="{BB962C8B-B14F-4D97-AF65-F5344CB8AC3E}">
        <p14:creationId xmlns:p14="http://schemas.microsoft.com/office/powerpoint/2010/main" val="29404481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9630BCD-E8A3-4C2A-8D25-57BFDBF32380}" type="datetimeFigureOut">
              <a:rPr lang="en-US" smtClean="0"/>
              <a:t>3/19/2019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68FB5D-964A-4B60-847B-3A49C49B2089}" type="slidenum">
              <a:rPr lang="en-US" smtClean="0"/>
              <a:t>‹#›</a:t>
            </a:fld>
            <a:endParaRPr lang="en-US"/>
          </a:p>
        </p:txBody>
      </p:sp>
    </p:spTree>
    <p:extLst>
      <p:ext uri="{BB962C8B-B14F-4D97-AF65-F5344CB8AC3E}">
        <p14:creationId xmlns:p14="http://schemas.microsoft.com/office/powerpoint/2010/main" val="41030694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9630BCD-E8A3-4C2A-8D25-57BFDBF32380}" type="datetimeFigureOut">
              <a:rPr lang="en-US" smtClean="0"/>
              <a:t>3/19/2019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68FB5D-964A-4B60-847B-3A49C49B2089}" type="slidenum">
              <a:rPr lang="en-US" smtClean="0"/>
              <a:t>‹#›</a:t>
            </a:fld>
            <a:endParaRPr lang="en-US"/>
          </a:p>
        </p:txBody>
      </p:sp>
    </p:spTree>
    <p:extLst>
      <p:ext uri="{BB962C8B-B14F-4D97-AF65-F5344CB8AC3E}">
        <p14:creationId xmlns:p14="http://schemas.microsoft.com/office/powerpoint/2010/main" val="18651340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9630BCD-E8A3-4C2A-8D25-57BFDBF32380}" type="datetimeFigureOut">
              <a:rPr lang="en-US" smtClean="0"/>
              <a:t>3/19/2019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68FB5D-964A-4B60-847B-3A49C49B2089}" type="slidenum">
              <a:rPr lang="en-US" smtClean="0"/>
              <a:t>‹#›</a:t>
            </a:fld>
            <a:endParaRPr lang="en-US"/>
          </a:p>
        </p:txBody>
      </p:sp>
    </p:spTree>
    <p:extLst>
      <p:ext uri="{BB962C8B-B14F-4D97-AF65-F5344CB8AC3E}">
        <p14:creationId xmlns:p14="http://schemas.microsoft.com/office/powerpoint/2010/main" val="33907635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630BCD-E8A3-4C2A-8D25-57BFDBF32380}" type="datetimeFigureOut">
              <a:rPr lang="en-US" smtClean="0"/>
              <a:t>3/19/2019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68FB5D-964A-4B60-847B-3A49C49B2089}" type="slidenum">
              <a:rPr lang="en-US" smtClean="0"/>
              <a:t>‹#›</a:t>
            </a:fld>
            <a:endParaRPr lang="en-US"/>
          </a:p>
        </p:txBody>
      </p:sp>
    </p:spTree>
    <p:extLst>
      <p:ext uri="{BB962C8B-B14F-4D97-AF65-F5344CB8AC3E}">
        <p14:creationId xmlns:p14="http://schemas.microsoft.com/office/powerpoint/2010/main" val="40066598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9630BCD-E8A3-4C2A-8D25-57BFDBF32380}" type="datetimeFigureOut">
              <a:rPr lang="en-US" smtClean="0"/>
              <a:t>3/19/2019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68FB5D-964A-4B60-847B-3A49C49B2089}" type="slidenum">
              <a:rPr lang="en-US" smtClean="0"/>
              <a:t>‹#›</a:t>
            </a:fld>
            <a:endParaRPr lang="en-US"/>
          </a:p>
        </p:txBody>
      </p:sp>
    </p:spTree>
    <p:extLst>
      <p:ext uri="{BB962C8B-B14F-4D97-AF65-F5344CB8AC3E}">
        <p14:creationId xmlns:p14="http://schemas.microsoft.com/office/powerpoint/2010/main" val="2982959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9630BCD-E8A3-4C2A-8D25-57BFDBF32380}" type="datetimeFigureOut">
              <a:rPr lang="en-US" smtClean="0"/>
              <a:t>3/19/2019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68FB5D-964A-4B60-847B-3A49C49B2089}" type="slidenum">
              <a:rPr lang="en-US" smtClean="0"/>
              <a:t>‹#›</a:t>
            </a:fld>
            <a:endParaRPr lang="en-US"/>
          </a:p>
        </p:txBody>
      </p:sp>
    </p:spTree>
    <p:extLst>
      <p:ext uri="{BB962C8B-B14F-4D97-AF65-F5344CB8AC3E}">
        <p14:creationId xmlns:p14="http://schemas.microsoft.com/office/powerpoint/2010/main" val="25241389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630BCD-E8A3-4C2A-8D25-57BFDBF32380}" type="datetimeFigureOut">
              <a:rPr lang="en-US" smtClean="0"/>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68FB5D-964A-4B60-847B-3A49C49B2089}" type="slidenum">
              <a:rPr lang="en-US" smtClean="0"/>
              <a:t>‹#›</a:t>
            </a:fld>
            <a:endParaRPr lang="en-US"/>
          </a:p>
        </p:txBody>
      </p:sp>
    </p:spTree>
    <p:extLst>
      <p:ext uri="{BB962C8B-B14F-4D97-AF65-F5344CB8AC3E}">
        <p14:creationId xmlns:p14="http://schemas.microsoft.com/office/powerpoint/2010/main" val="28494625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630BCD-E8A3-4C2A-8D25-57BFDBF32380}" type="datetimeFigureOut">
              <a:rPr lang="en-US" smtClean="0"/>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68FB5D-964A-4B60-847B-3A49C49B2089}"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2363857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630BCD-E8A3-4C2A-8D25-57BFDBF32380}" type="datetimeFigureOut">
              <a:rPr lang="en-US" smtClean="0"/>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68FB5D-964A-4B60-847B-3A49C49B2089}" type="slidenum">
              <a:rPr lang="en-US" smtClean="0"/>
              <a:t>‹#›</a:t>
            </a:fld>
            <a:endParaRPr lang="en-US"/>
          </a:p>
        </p:txBody>
      </p:sp>
    </p:spTree>
    <p:extLst>
      <p:ext uri="{BB962C8B-B14F-4D97-AF65-F5344CB8AC3E}">
        <p14:creationId xmlns:p14="http://schemas.microsoft.com/office/powerpoint/2010/main" val="37611154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630BCD-E8A3-4C2A-8D25-57BFDBF32380}" type="datetimeFigureOut">
              <a:rPr lang="en-US" smtClean="0"/>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68FB5D-964A-4B60-847B-3A49C49B2089}"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657278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630BCD-E8A3-4C2A-8D25-57BFDBF32380}" type="datetimeFigureOut">
              <a:rPr lang="en-US" smtClean="0"/>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68FB5D-964A-4B60-847B-3A49C49B2089}" type="slidenum">
              <a:rPr lang="en-US" smtClean="0"/>
              <a:t>‹#›</a:t>
            </a:fld>
            <a:endParaRPr lang="en-US"/>
          </a:p>
        </p:txBody>
      </p:sp>
    </p:spTree>
    <p:extLst>
      <p:ext uri="{BB962C8B-B14F-4D97-AF65-F5344CB8AC3E}">
        <p14:creationId xmlns:p14="http://schemas.microsoft.com/office/powerpoint/2010/main" val="1448761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630BCD-E8A3-4C2A-8D25-57BFDBF32380}" type="datetimeFigureOut">
              <a:rPr lang="en-US" smtClean="0"/>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68FB5D-964A-4B60-847B-3A49C49B2089}" type="slidenum">
              <a:rPr lang="en-US" smtClean="0"/>
              <a:t>‹#›</a:t>
            </a:fld>
            <a:endParaRPr lang="en-US"/>
          </a:p>
        </p:txBody>
      </p:sp>
    </p:spTree>
    <p:extLst>
      <p:ext uri="{BB962C8B-B14F-4D97-AF65-F5344CB8AC3E}">
        <p14:creationId xmlns:p14="http://schemas.microsoft.com/office/powerpoint/2010/main" val="33857716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630BCD-E8A3-4C2A-8D25-57BFDBF32380}" type="datetimeFigureOut">
              <a:rPr lang="en-US" smtClean="0"/>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68FB5D-964A-4B60-847B-3A49C49B2089}" type="slidenum">
              <a:rPr lang="en-US" smtClean="0"/>
              <a:t>‹#›</a:t>
            </a:fld>
            <a:endParaRPr lang="en-US"/>
          </a:p>
        </p:txBody>
      </p:sp>
    </p:spTree>
    <p:extLst>
      <p:ext uri="{BB962C8B-B14F-4D97-AF65-F5344CB8AC3E}">
        <p14:creationId xmlns:p14="http://schemas.microsoft.com/office/powerpoint/2010/main" val="41167801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630BCD-E8A3-4C2A-8D25-57BFDBF32380}" type="datetimeFigureOut">
              <a:rPr lang="en-US" smtClean="0"/>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68FB5D-964A-4B60-847B-3A49C49B2089}" type="slidenum">
              <a:rPr lang="en-US" smtClean="0"/>
              <a:t>‹#›</a:t>
            </a:fld>
            <a:endParaRPr lang="en-US"/>
          </a:p>
        </p:txBody>
      </p:sp>
    </p:spTree>
    <p:extLst>
      <p:ext uri="{BB962C8B-B14F-4D97-AF65-F5344CB8AC3E}">
        <p14:creationId xmlns:p14="http://schemas.microsoft.com/office/powerpoint/2010/main" val="1135495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9630BCD-E8A3-4C2A-8D25-57BFDBF32380}" type="datetimeFigureOut">
              <a:rPr lang="en-US" smtClean="0"/>
              <a:t>3/19/2019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68FB5D-964A-4B60-847B-3A49C49B2089}" type="slidenum">
              <a:rPr lang="en-US" smtClean="0"/>
              <a:t>‹#›</a:t>
            </a:fld>
            <a:endParaRPr lang="en-US"/>
          </a:p>
        </p:txBody>
      </p:sp>
    </p:spTree>
    <p:extLst>
      <p:ext uri="{BB962C8B-B14F-4D97-AF65-F5344CB8AC3E}">
        <p14:creationId xmlns:p14="http://schemas.microsoft.com/office/powerpoint/2010/main" val="2692051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9630BCD-E8A3-4C2A-8D25-57BFDBF32380}" type="datetimeFigureOut">
              <a:rPr lang="en-US" smtClean="0"/>
              <a:t>3/19/2019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68FB5D-964A-4B60-847B-3A49C49B2089}" type="slidenum">
              <a:rPr lang="en-US" smtClean="0"/>
              <a:t>‹#›</a:t>
            </a:fld>
            <a:endParaRPr lang="en-US"/>
          </a:p>
        </p:txBody>
      </p:sp>
    </p:spTree>
    <p:extLst>
      <p:ext uri="{BB962C8B-B14F-4D97-AF65-F5344CB8AC3E}">
        <p14:creationId xmlns:p14="http://schemas.microsoft.com/office/powerpoint/2010/main" val="2320902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9630BCD-E8A3-4C2A-8D25-57BFDBF32380}" type="datetimeFigureOut">
              <a:rPr lang="en-US" smtClean="0"/>
              <a:t>3/19/2019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68FB5D-964A-4B60-847B-3A49C49B2089}" type="slidenum">
              <a:rPr lang="en-US" smtClean="0"/>
              <a:t>‹#›</a:t>
            </a:fld>
            <a:endParaRPr lang="en-US"/>
          </a:p>
        </p:txBody>
      </p:sp>
    </p:spTree>
    <p:extLst>
      <p:ext uri="{BB962C8B-B14F-4D97-AF65-F5344CB8AC3E}">
        <p14:creationId xmlns:p14="http://schemas.microsoft.com/office/powerpoint/2010/main" val="2836566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630BCD-E8A3-4C2A-8D25-57BFDBF32380}" type="datetimeFigureOut">
              <a:rPr lang="en-US" smtClean="0"/>
              <a:t>3/19/2019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68FB5D-964A-4B60-847B-3A49C49B2089}" type="slidenum">
              <a:rPr lang="en-US" smtClean="0"/>
              <a:t>‹#›</a:t>
            </a:fld>
            <a:endParaRPr lang="en-US"/>
          </a:p>
        </p:txBody>
      </p:sp>
    </p:spTree>
    <p:extLst>
      <p:ext uri="{BB962C8B-B14F-4D97-AF65-F5344CB8AC3E}">
        <p14:creationId xmlns:p14="http://schemas.microsoft.com/office/powerpoint/2010/main" val="1664369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9630BCD-E8A3-4C2A-8D25-57BFDBF32380}" type="datetimeFigureOut">
              <a:rPr lang="en-US" smtClean="0"/>
              <a:t>3/19/2019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68FB5D-964A-4B60-847B-3A49C49B2089}" type="slidenum">
              <a:rPr lang="en-US" smtClean="0"/>
              <a:t>‹#›</a:t>
            </a:fld>
            <a:endParaRPr lang="en-US"/>
          </a:p>
        </p:txBody>
      </p:sp>
    </p:spTree>
    <p:extLst>
      <p:ext uri="{BB962C8B-B14F-4D97-AF65-F5344CB8AC3E}">
        <p14:creationId xmlns:p14="http://schemas.microsoft.com/office/powerpoint/2010/main" val="2319217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9630BCD-E8A3-4C2A-8D25-57BFDBF32380}" type="datetimeFigureOut">
              <a:rPr lang="en-US" smtClean="0"/>
              <a:t>3/19/2019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68FB5D-964A-4B60-847B-3A49C49B2089}" type="slidenum">
              <a:rPr lang="en-US" smtClean="0"/>
              <a:t>‹#›</a:t>
            </a:fld>
            <a:endParaRPr lang="en-US"/>
          </a:p>
        </p:txBody>
      </p:sp>
    </p:spTree>
    <p:extLst>
      <p:ext uri="{BB962C8B-B14F-4D97-AF65-F5344CB8AC3E}">
        <p14:creationId xmlns:p14="http://schemas.microsoft.com/office/powerpoint/2010/main" val="1726490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9630BCD-E8A3-4C2A-8D25-57BFDBF32380}" type="datetimeFigureOut">
              <a:rPr lang="en-US" smtClean="0"/>
              <a:t>3/19/2019</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4A68FB5D-964A-4B60-847B-3A49C49B2089}" type="slidenum">
              <a:rPr lang="en-US" smtClean="0"/>
              <a:t>‹#›</a:t>
            </a:fld>
            <a:endParaRPr lang="en-US"/>
          </a:p>
        </p:txBody>
      </p:sp>
    </p:spTree>
    <p:extLst>
      <p:ext uri="{BB962C8B-B14F-4D97-AF65-F5344CB8AC3E}">
        <p14:creationId xmlns:p14="http://schemas.microsoft.com/office/powerpoint/2010/main" val="362659897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cxnSp>
          <p:nvCxnSpPr>
            <p:cNvPr id="7" name="Straight Connector 6"/>
            <p:cNvCxnSpPr/>
            <p:nvPr/>
          </p:nvCxnSpPr>
          <p:spPr>
            <a:xfrm flipV="1">
              <a:off x="5130830" y="4175605"/>
              <a:ext cx="4022475" cy="2682396"/>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7042707"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9630BCD-E8A3-4C2A-8D25-57BFDBF32380}" type="datetimeFigureOut">
              <a:rPr lang="en-US" smtClean="0"/>
              <a:t>3/19/2019</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4A68FB5D-964A-4B60-847B-3A49C49B2089}" type="slidenum">
              <a:rPr lang="en-US" smtClean="0"/>
              <a:t>‹#›</a:t>
            </a:fld>
            <a:endParaRPr lang="en-US"/>
          </a:p>
        </p:txBody>
      </p:sp>
    </p:spTree>
    <p:extLst>
      <p:ext uri="{BB962C8B-B14F-4D97-AF65-F5344CB8AC3E}">
        <p14:creationId xmlns:p14="http://schemas.microsoft.com/office/powerpoint/2010/main" val="140882671"/>
      </p:ext>
    </p:extLst>
  </p:cSld>
  <p:clrMap bg1="dk1" tx1="lt1" bg2="dk2"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hyperlink" Target="http://www.flickr.com/photos/texas_ian/2801130466/" TargetMode="External"/></Relationships>
</file>

<file path=ppt/slides/_rels/slide10.xml.rels><?xml version="1.0" encoding="UTF-8" standalone="yes"?>
<Relationships xmlns="http://schemas.openxmlformats.org/package/2006/relationships"><Relationship Id="rId2" Type="http://schemas.openxmlformats.org/officeDocument/2006/relationships/hyperlink" Target="https://ag.purdue.edu/indianaclimate/urban-ecosystems-report/#footer"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flickr.com/photos/audreyjm529/4927975966/" TargetMode="External"/><Relationship Id="rId7" Type="http://schemas.openxmlformats.org/officeDocument/2006/relationships/hyperlink" Target="https://creativecommons.org/licenses/by/3.0/" TargetMode="External"/><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s://en.wikipedia.org/wiki/Chrysoperla_carnea" TargetMode="External"/><Relationship Id="rId4" Type="http://schemas.openxmlformats.org/officeDocument/2006/relationships/image" Target="../media/image2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video" Target="https://www.youtube.com/embed/lQSWJbqkVws"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inspiringbetterlife.blogspot.com/2012/11/valuing-pockets-of-sadness.html"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hyperlink" Target="http://www.invasive.org/browse/detail.cfm?imgnum=2308070" TargetMode="External"/><Relationship Id="rId3" Type="http://schemas.openxmlformats.org/officeDocument/2006/relationships/image" Target="../media/image27.jpeg"/><Relationship Id="rId7"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commons.wikimedia.org/wiki/File:Cirsium_arvense_(4971737905).jpg" TargetMode="External"/><Relationship Id="rId5" Type="http://schemas.openxmlformats.org/officeDocument/2006/relationships/image" Target="../media/image28.jpeg"/><Relationship Id="rId4" Type="http://schemas.openxmlformats.org/officeDocument/2006/relationships/hyperlink" Target="http://www.gardenality.com/ImageViewer/?id=7905&amp;IUID=3&amp;RID=189"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s://gardenwalkgardentalk.com/2015/04/08/going-back-to-grass/"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arrobasdenaranjas.com/2015/11/12/abonos-naturales-para-plantas/" TargetMode="External"/><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en.wikipedia.org/wiki/Ceanothus_herbaceus" TargetMode="External"/><Relationship Id="rId2" Type="http://schemas.openxmlformats.org/officeDocument/2006/relationships/image" Target="../media/image35.jp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hyperlink" Target="https://gardenwalkgardentalk.com/2013/06/16/following-a-bee-penstemon-digitalis-husker-red/" TargetMode="External"/><Relationship Id="rId7" Type="http://schemas.openxmlformats.org/officeDocument/2006/relationships/hyperlink" Target="http://gardensforgoldens.com/2014/04/25/april-showers/" TargetMode="External"/><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hyperlink" Target="http://sweetbay103.blogspot.com/2011/05/happy-belated-wildflower-wednesday.html" TargetMode="External"/><Relationship Id="rId4" Type="http://schemas.openxmlformats.org/officeDocument/2006/relationships/image" Target="../media/image37.jpg"/></Relationships>
</file>

<file path=ppt/slides/_rels/slide39.xml.rels><?xml version="1.0" encoding="UTF-8" standalone="yes"?>
<Relationships xmlns="http://schemas.openxmlformats.org/package/2006/relationships"><Relationship Id="rId8" Type="http://schemas.openxmlformats.org/officeDocument/2006/relationships/hyperlink" Target="https://creativecommons.org/licenses/by-nd/3.0/" TargetMode="External"/><Relationship Id="rId3" Type="http://schemas.openxmlformats.org/officeDocument/2006/relationships/hyperlink" Target="http://www.flickr.com/photos/33472394@N00/15171288665" TargetMode="External"/><Relationship Id="rId7" Type="http://schemas.openxmlformats.org/officeDocument/2006/relationships/hyperlink" Target="http://sushlaventulip06.blogspot.com/2013/09/vibgyor-series-i-for-indigo-indigo.html" TargetMode="External"/><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hyperlink" Target="https://en.wikipedia.org/wiki/Baptisia_australis" TargetMode="External"/><Relationship Id="rId4" Type="http://schemas.openxmlformats.org/officeDocument/2006/relationships/image" Target="../media/image40.jpeg"/><Relationship Id="rId9" Type="http://schemas.openxmlformats.org/officeDocument/2006/relationships/hyperlink" Target="https://creativecommons.org/licenses/by-sa/3.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commons.wikimedia.org/wiki/File:2007_Fenway_community_garden_Boston_1390021420.jpg" TargetMode="External"/><Relationship Id="rId5" Type="http://schemas.openxmlformats.org/officeDocument/2006/relationships/image" Target="../media/image6.jpg"/><Relationship Id="rId4" Type="http://schemas.openxmlformats.org/officeDocument/2006/relationships/hyperlink" Target="https://es.wikipedia.org/wiki/Ambiente_construido"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41.xml.rels><?xml version="1.0" encoding="UTF-8" standalone="yes"?>
<Relationships xmlns="http://schemas.openxmlformats.org/package/2006/relationships"><Relationship Id="rId3" Type="http://schemas.openxmlformats.org/officeDocument/2006/relationships/hyperlink" Target="https://en.wikipedia.org/wiki/Ceanothus_herbaceus" TargetMode="External"/><Relationship Id="rId2"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s://en.wikipedia.org/wiki/Ceanothus_americanus" TargetMode="External"/><Relationship Id="rId4" Type="http://schemas.openxmlformats.org/officeDocument/2006/relationships/image" Target="../media/image48.jpg"/></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hyperlink" Target="https://creativecommons.org/licenses/by-nc-sa/3.0/" TargetMode="External"/><Relationship Id="rId3" Type="http://schemas.openxmlformats.org/officeDocument/2006/relationships/hyperlink" Target="http://flickr.com/photos/esellers/5889518162" TargetMode="External"/><Relationship Id="rId7" Type="http://schemas.openxmlformats.org/officeDocument/2006/relationships/hyperlink" Target="http://elmostreport.blogspot.com/2008_07_01_archive.html" TargetMode="External"/><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hyperlink" Target="http://flickr.com/photos/horsepunchkid/14642585816" TargetMode="External"/><Relationship Id="rId4" Type="http://schemas.openxmlformats.org/officeDocument/2006/relationships/image" Target="../media/image51.jpeg"/><Relationship Id="rId9" Type="http://schemas.openxmlformats.org/officeDocument/2006/relationships/hyperlink" Target="https://creativecommons.org/licenses/by-sa/3.0/"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557FB1-D65D-4479-A9CB-971008B0A330}"/>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4751" t="1054" r="10954" b="-2"/>
          <a:stretch/>
        </p:blipFill>
        <p:spPr>
          <a:xfrm>
            <a:off x="3202390" y="-1"/>
            <a:ext cx="5941610"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687B8D95-A969-4B9E-BAE1-B30C6C78238A}"/>
              </a:ext>
            </a:extLst>
          </p:cNvPr>
          <p:cNvSpPr>
            <a:spLocks noGrp="1"/>
          </p:cNvSpPr>
          <p:nvPr>
            <p:ph type="ctrTitle"/>
          </p:nvPr>
        </p:nvSpPr>
        <p:spPr>
          <a:xfrm>
            <a:off x="501650" y="1678666"/>
            <a:ext cx="3066142" cy="2369093"/>
          </a:xfrm>
        </p:spPr>
        <p:txBody>
          <a:bodyPr>
            <a:normAutofit fontScale="90000"/>
          </a:bodyPr>
          <a:lstStyle/>
          <a:p>
            <a:r>
              <a:rPr lang="en-US" sz="4200"/>
              <a:t>Climate Change in the Garden</a:t>
            </a:r>
          </a:p>
        </p:txBody>
      </p:sp>
      <p:sp>
        <p:nvSpPr>
          <p:cNvPr id="3" name="Subtitle 2">
            <a:extLst>
              <a:ext uri="{FF2B5EF4-FFF2-40B4-BE49-F238E27FC236}">
                <a16:creationId xmlns:a16="http://schemas.microsoft.com/office/drawing/2014/main" id="{43FFFEBF-F193-4605-B90A-3C0984D6A8C0}"/>
              </a:ext>
            </a:extLst>
          </p:cNvPr>
          <p:cNvSpPr>
            <a:spLocks noGrp="1"/>
          </p:cNvSpPr>
          <p:nvPr>
            <p:ph type="subTitle" idx="1"/>
          </p:nvPr>
        </p:nvSpPr>
        <p:spPr>
          <a:xfrm>
            <a:off x="508001" y="4050831"/>
            <a:ext cx="3059791" cy="1096901"/>
          </a:xfrm>
        </p:spPr>
        <p:txBody>
          <a:bodyPr>
            <a:normAutofit/>
          </a:bodyPr>
          <a:lstStyle/>
          <a:p>
            <a:r>
              <a:rPr lang="en-US" sz="1400" dirty="0"/>
              <a:t>Cultivating an Ecologically Intelligent Garden</a:t>
            </a:r>
          </a:p>
        </p:txBody>
      </p:sp>
      <p:cxnSp>
        <p:nvCxnSpPr>
          <p:cNvPr id="55" name="Straight Connector 54">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9"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1"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3"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65"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67"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9"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1"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4">
            <a:extLst>
              <a:ext uri="{FF2B5EF4-FFF2-40B4-BE49-F238E27FC236}">
                <a16:creationId xmlns:a16="http://schemas.microsoft.com/office/drawing/2014/main" id="{B944A880-89C6-44D7-99B0-DEE4FE45FC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7733" y="6000750"/>
            <a:ext cx="1371600" cy="744756"/>
          </a:xfrm>
          <a:prstGeom prst="rect">
            <a:avLst/>
          </a:prstGeom>
        </p:spPr>
      </p:pic>
    </p:spTree>
    <p:extLst>
      <p:ext uri="{BB962C8B-B14F-4D97-AF65-F5344CB8AC3E}">
        <p14:creationId xmlns:p14="http://schemas.microsoft.com/office/powerpoint/2010/main" val="1770135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1F48E-B07A-4AD8-8D90-BC88F356F27B}"/>
              </a:ext>
            </a:extLst>
          </p:cNvPr>
          <p:cNvSpPr>
            <a:spLocks noGrp="1"/>
          </p:cNvSpPr>
          <p:nvPr>
            <p:ph type="title"/>
          </p:nvPr>
        </p:nvSpPr>
        <p:spPr/>
        <p:txBody>
          <a:bodyPr/>
          <a:lstStyle/>
          <a:p>
            <a:r>
              <a:rPr lang="en-US" dirty="0"/>
              <a:t>Heat Stress on Urban Plants</a:t>
            </a:r>
          </a:p>
        </p:txBody>
      </p:sp>
      <p:sp>
        <p:nvSpPr>
          <p:cNvPr id="3" name="Content Placeholder 2">
            <a:extLst>
              <a:ext uri="{FF2B5EF4-FFF2-40B4-BE49-F238E27FC236}">
                <a16:creationId xmlns:a16="http://schemas.microsoft.com/office/drawing/2014/main" id="{D04A701C-04AF-4E70-8A36-7C716074E762}"/>
              </a:ext>
            </a:extLst>
          </p:cNvPr>
          <p:cNvSpPr>
            <a:spLocks noGrp="1"/>
          </p:cNvSpPr>
          <p:nvPr>
            <p:ph idx="1"/>
          </p:nvPr>
        </p:nvSpPr>
        <p:spPr/>
        <p:txBody>
          <a:bodyPr>
            <a:normAutofit fontScale="92500" lnSpcReduction="10000"/>
          </a:bodyPr>
          <a:lstStyle/>
          <a:p>
            <a:pPr fontAlgn="base"/>
            <a:r>
              <a:rPr lang="en-US" dirty="0"/>
              <a:t>Warming temperatures are expected to increase heat stress on urban plants and may result in additional pressure from pests and diseases. Plant heat stress days—with temperatures reaching above 86°F—in central Indiana are projected to increase by 6.5 to 8 weeks by mid-century</a:t>
            </a:r>
            <a:r>
              <a:rPr lang="en-US" b="1" u="sng" baseline="30000" dirty="0">
                <a:hlinkClick r:id="rId2"/>
              </a:rPr>
              <a:t>1</a:t>
            </a:r>
            <a:r>
              <a:rPr lang="en-US" dirty="0"/>
              <a:t>. Elevated temperatures within urban areas (urban "heat islands") may further exacerbate the impacts of climate change.</a:t>
            </a:r>
          </a:p>
          <a:p>
            <a:pPr fontAlgn="base"/>
            <a:r>
              <a:rPr lang="en-US" dirty="0"/>
              <a:t>A warmer, longer growing season with higher levels of atmospheric carbon dioxide (CO</a:t>
            </a:r>
            <a:r>
              <a:rPr lang="en-US" baseline="-25000" dirty="0"/>
              <a:t>2</a:t>
            </a:r>
            <a:r>
              <a:rPr lang="en-US" dirty="0"/>
              <a:t>) may promote tree growth and carbon storage in Indiana’s urban green spaces. However, excessive heat stress may lead to carbon storage reductions in trees and increased CO</a:t>
            </a:r>
            <a:r>
              <a:rPr lang="en-US" baseline="-25000" dirty="0"/>
              <a:t>2</a:t>
            </a:r>
            <a:r>
              <a:rPr lang="en-US" dirty="0"/>
              <a:t> emissions from soil. Damage from extreme weather events to trees, and reduced snow cover on lawns can also lead to carbon losses.</a:t>
            </a:r>
          </a:p>
          <a:p>
            <a:pPr fontAlgn="base"/>
            <a:endParaRPr lang="en-US" dirty="0"/>
          </a:p>
        </p:txBody>
      </p:sp>
    </p:spTree>
    <p:extLst>
      <p:ext uri="{BB962C8B-B14F-4D97-AF65-F5344CB8AC3E}">
        <p14:creationId xmlns:p14="http://schemas.microsoft.com/office/powerpoint/2010/main" val="2268007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1" name="Straight Connector 10">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35002F6C-0142-4BD1-B14C-B2A8BE2BC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0"/>
            <a:ext cx="9144000" cy="6858000"/>
          </a:xfrm>
          <a:prstGeom prst="rect">
            <a:avLst/>
          </a:prstGeom>
          <a:solidFill>
            <a:srgbClr val="4256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889F2A4C-8C64-4700-8689-78F603984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solidFill>
              <a:srgbClr val="4256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F4EE4B90-726B-49D5-8D2D-FAD4F6101781}"/>
              </a:ext>
            </a:extLst>
          </p:cNvPr>
          <p:cNvPicPr>
            <a:picLocks noGrp="1" noChangeAspect="1"/>
          </p:cNvPicPr>
          <p:nvPr>
            <p:ph idx="1"/>
          </p:nvPr>
        </p:nvPicPr>
        <p:blipFill>
          <a:blip r:embed="rId2"/>
          <a:stretch>
            <a:fillRect/>
          </a:stretch>
        </p:blipFill>
        <p:spPr>
          <a:xfrm>
            <a:off x="1308016" y="692013"/>
            <a:ext cx="6468354" cy="5433418"/>
          </a:xfrm>
          <a:prstGeom prst="rect">
            <a:avLst/>
          </a:prstGeom>
        </p:spPr>
      </p:pic>
    </p:spTree>
    <p:extLst>
      <p:ext uri="{BB962C8B-B14F-4D97-AF65-F5344CB8AC3E}">
        <p14:creationId xmlns:p14="http://schemas.microsoft.com/office/powerpoint/2010/main" val="19748684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CBA9-24E8-416D-91BB-4836C06D0C73}"/>
              </a:ext>
            </a:extLst>
          </p:cNvPr>
          <p:cNvSpPr>
            <a:spLocks noGrp="1"/>
          </p:cNvSpPr>
          <p:nvPr>
            <p:ph type="title"/>
          </p:nvPr>
        </p:nvSpPr>
        <p:spPr/>
        <p:txBody>
          <a:bodyPr/>
          <a:lstStyle/>
          <a:p>
            <a:r>
              <a:rPr lang="en-US" dirty="0"/>
              <a:t>Longer Growing Season…maybe?</a:t>
            </a:r>
          </a:p>
        </p:txBody>
      </p:sp>
      <p:pic>
        <p:nvPicPr>
          <p:cNvPr id="7" name="Content Placeholder 3">
            <a:extLst>
              <a:ext uri="{FF2B5EF4-FFF2-40B4-BE49-F238E27FC236}">
                <a16:creationId xmlns:a16="http://schemas.microsoft.com/office/drawing/2014/main" id="{02444405-66D8-4E32-81CC-54EEEFB0908D}"/>
              </a:ext>
            </a:extLst>
          </p:cNvPr>
          <p:cNvPicPr>
            <a:picLocks noGrp="1" noChangeAspect="1"/>
          </p:cNvPicPr>
          <p:nvPr>
            <p:ph idx="1"/>
          </p:nvPr>
        </p:nvPicPr>
        <p:blipFill>
          <a:blip r:embed="rId3"/>
          <a:stretch>
            <a:fillRect/>
          </a:stretch>
        </p:blipFill>
        <p:spPr>
          <a:xfrm>
            <a:off x="2547926" y="2160588"/>
            <a:ext cx="2471760" cy="3881437"/>
          </a:xfrm>
          <a:prstGeom prst="rect">
            <a:avLst/>
          </a:prstGeom>
        </p:spPr>
      </p:pic>
    </p:spTree>
    <p:extLst>
      <p:ext uri="{BB962C8B-B14F-4D97-AF65-F5344CB8AC3E}">
        <p14:creationId xmlns:p14="http://schemas.microsoft.com/office/powerpoint/2010/main" val="2255285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1" name="Straight Connector 10">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35002F6C-0142-4BD1-B14C-B2A8BE2BC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0"/>
            <a:ext cx="9144000" cy="6858000"/>
          </a:xfrm>
          <a:prstGeom prst="rect">
            <a:avLst/>
          </a:prstGeom>
          <a:solidFill>
            <a:srgbClr val="2F7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889F2A4C-8C64-4700-8689-78F603984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solidFill>
              <a:srgbClr val="2F7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A2734B7E-C955-4BAA-940B-1B1D8594A49D}"/>
              </a:ext>
            </a:extLst>
          </p:cNvPr>
          <p:cNvPicPr>
            <a:picLocks noGrp="1" noChangeAspect="1"/>
          </p:cNvPicPr>
          <p:nvPr>
            <p:ph idx="1"/>
          </p:nvPr>
        </p:nvPicPr>
        <p:blipFill>
          <a:blip r:embed="rId2"/>
          <a:stretch>
            <a:fillRect/>
          </a:stretch>
        </p:blipFill>
        <p:spPr>
          <a:xfrm>
            <a:off x="1294449" y="746233"/>
            <a:ext cx="6652279" cy="5454869"/>
          </a:xfrm>
          <a:prstGeom prst="rect">
            <a:avLst/>
          </a:prstGeom>
        </p:spPr>
      </p:pic>
    </p:spTree>
    <p:extLst>
      <p:ext uri="{BB962C8B-B14F-4D97-AF65-F5344CB8AC3E}">
        <p14:creationId xmlns:p14="http://schemas.microsoft.com/office/powerpoint/2010/main" val="2478753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6FDE614-ECD0-4E7C-900D-7C62709E3C07}"/>
              </a:ext>
            </a:extLst>
          </p:cNvPr>
          <p:cNvSpPr>
            <a:spLocks noGrp="1"/>
          </p:cNvSpPr>
          <p:nvPr>
            <p:ph type="title"/>
          </p:nvPr>
        </p:nvSpPr>
        <p:spPr/>
        <p:txBody>
          <a:bodyPr anchor="ctr">
            <a:normAutofit/>
          </a:bodyPr>
          <a:lstStyle/>
          <a:p>
            <a:r>
              <a:rPr lang="en-US" dirty="0"/>
              <a:t>Fewer Cold Days</a:t>
            </a:r>
          </a:p>
        </p:txBody>
      </p:sp>
      <p:sp>
        <p:nvSpPr>
          <p:cNvPr id="25" name="Content Placeholder 24">
            <a:extLst>
              <a:ext uri="{FF2B5EF4-FFF2-40B4-BE49-F238E27FC236}">
                <a16:creationId xmlns:a16="http://schemas.microsoft.com/office/drawing/2014/main" id="{E93B3CCE-4E25-48A7-92F5-A2CA1AF7D184}"/>
              </a:ext>
            </a:extLst>
          </p:cNvPr>
          <p:cNvSpPr>
            <a:spLocks noGrp="1"/>
          </p:cNvSpPr>
          <p:nvPr>
            <p:ph idx="1"/>
          </p:nvPr>
        </p:nvSpPr>
        <p:spPr/>
        <p:txBody>
          <a:bodyPr/>
          <a:lstStyle/>
          <a:p>
            <a:endParaRPr lang="en-US"/>
          </a:p>
        </p:txBody>
      </p:sp>
      <p:pic>
        <p:nvPicPr>
          <p:cNvPr id="12" name="Content Placeholder 5">
            <a:extLst>
              <a:ext uri="{FF2B5EF4-FFF2-40B4-BE49-F238E27FC236}">
                <a16:creationId xmlns:a16="http://schemas.microsoft.com/office/drawing/2014/main" id="{C47D35C2-31F0-411A-8837-E473CD97B68D}"/>
              </a:ext>
            </a:extLst>
          </p:cNvPr>
          <p:cNvPicPr>
            <a:picLocks noChangeAspect="1"/>
          </p:cNvPicPr>
          <p:nvPr/>
        </p:nvPicPr>
        <p:blipFill>
          <a:blip r:embed="rId3"/>
          <a:stretch>
            <a:fillRect/>
          </a:stretch>
        </p:blipFill>
        <p:spPr>
          <a:xfrm>
            <a:off x="609599" y="1637038"/>
            <a:ext cx="6076209" cy="5104016"/>
          </a:xfrm>
          <a:prstGeom prst="rect">
            <a:avLst/>
          </a:prstGeom>
        </p:spPr>
      </p:pic>
    </p:spTree>
    <p:extLst>
      <p:ext uri="{BB962C8B-B14F-4D97-AF65-F5344CB8AC3E}">
        <p14:creationId xmlns:p14="http://schemas.microsoft.com/office/powerpoint/2010/main" val="196280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F054EF5-EFE6-45A2-834C-0F0931F39F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3" name="Straight Connector 12">
              <a:extLst>
                <a:ext uri="{FF2B5EF4-FFF2-40B4-BE49-F238E27FC236}">
                  <a16:creationId xmlns:a16="http://schemas.microsoft.com/office/drawing/2014/main" id="{CFE3C88A-FEDB-4B9C-94EE-5026B326B3E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5D51D9B-0E7C-44D3-9215-81F9915232E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16EFB339-1D4E-4824-A20B-AF30D07CF7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00030831-8136-4C61-8F00-6F190C5AE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9B14B360-4798-467E-ADE9-756959EC5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7">
              <a:extLst>
                <a:ext uri="{FF2B5EF4-FFF2-40B4-BE49-F238E27FC236}">
                  <a16:creationId xmlns:a16="http://schemas.microsoft.com/office/drawing/2014/main" id="{9433F2F7-DA21-430A-A31C-D529D9C6A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8">
              <a:extLst>
                <a:ext uri="{FF2B5EF4-FFF2-40B4-BE49-F238E27FC236}">
                  <a16:creationId xmlns:a16="http://schemas.microsoft.com/office/drawing/2014/main" id="{0B24FFF9-F75D-4A88-90F8-D2D7BBB8E8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9">
              <a:extLst>
                <a:ext uri="{FF2B5EF4-FFF2-40B4-BE49-F238E27FC236}">
                  <a16:creationId xmlns:a16="http://schemas.microsoft.com/office/drawing/2014/main" id="{A0A2A2C4-404D-431C-8F9A-227932A42E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4661DBE2-1BC5-463F-BBB8-199B890D1C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710A6E70-F0B9-4E3D-9A78-2D2FEE5DF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4" name="Rectangle 23">
            <a:extLst>
              <a:ext uri="{FF2B5EF4-FFF2-40B4-BE49-F238E27FC236}">
                <a16:creationId xmlns:a16="http://schemas.microsoft.com/office/drawing/2014/main" id="{35002F6C-0142-4BD1-B14C-B2A8BE2BC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0"/>
            <a:ext cx="9144000" cy="6858000"/>
          </a:xfrm>
          <a:prstGeom prst="rect">
            <a:avLst/>
          </a:prstGeom>
          <a:solidFill>
            <a:srgbClr val="3F5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889F2A4C-8C64-4700-8689-78F603984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28575" cap="sq">
            <a:solidFill>
              <a:srgbClr val="E9A22B"/>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5">
            <a:extLst>
              <a:ext uri="{FF2B5EF4-FFF2-40B4-BE49-F238E27FC236}">
                <a16:creationId xmlns:a16="http://schemas.microsoft.com/office/drawing/2014/main" id="{1F1E88E2-0BF7-483A-AE62-9BBA8EF4B45E}"/>
              </a:ext>
            </a:extLst>
          </p:cNvPr>
          <p:cNvPicPr>
            <a:picLocks noGrp="1" noChangeAspect="1"/>
          </p:cNvPicPr>
          <p:nvPr>
            <p:ph idx="1"/>
          </p:nvPr>
        </p:nvPicPr>
        <p:blipFill>
          <a:blip r:embed="rId2"/>
          <a:stretch>
            <a:fillRect/>
          </a:stretch>
        </p:blipFill>
        <p:spPr>
          <a:xfrm>
            <a:off x="1201341" y="627710"/>
            <a:ext cx="6677878" cy="5559334"/>
          </a:xfrm>
          <a:prstGeom prst="rect">
            <a:avLst/>
          </a:prstGeom>
        </p:spPr>
      </p:pic>
    </p:spTree>
    <p:extLst>
      <p:ext uri="{BB962C8B-B14F-4D97-AF65-F5344CB8AC3E}">
        <p14:creationId xmlns:p14="http://schemas.microsoft.com/office/powerpoint/2010/main" val="38450083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9A4191-2A77-4428-9B70-3B3735FF5A89}"/>
              </a:ext>
            </a:extLst>
          </p:cNvPr>
          <p:cNvSpPr>
            <a:spLocks noGrp="1"/>
          </p:cNvSpPr>
          <p:nvPr>
            <p:ph type="title"/>
          </p:nvPr>
        </p:nvSpPr>
        <p:spPr/>
        <p:txBody>
          <a:bodyPr/>
          <a:lstStyle/>
          <a:p>
            <a:r>
              <a:rPr lang="en-US" dirty="0"/>
              <a:t>Warmer Overnight Temperatures (Corn)</a:t>
            </a:r>
          </a:p>
        </p:txBody>
      </p:sp>
      <p:sp>
        <p:nvSpPr>
          <p:cNvPr id="3" name="Content Placeholder 2">
            <a:extLst>
              <a:ext uri="{FF2B5EF4-FFF2-40B4-BE49-F238E27FC236}">
                <a16:creationId xmlns:a16="http://schemas.microsoft.com/office/drawing/2014/main" id="{FC0C3148-7EB3-4F8C-A1B2-D4492A70232F}"/>
              </a:ext>
            </a:extLst>
          </p:cNvPr>
          <p:cNvSpPr>
            <a:spLocks noGrp="1"/>
          </p:cNvSpPr>
          <p:nvPr>
            <p:ph idx="1"/>
          </p:nvPr>
        </p:nvSpPr>
        <p:spPr/>
        <p:txBody>
          <a:bodyPr>
            <a:normAutofit fontScale="92500" lnSpcReduction="10000"/>
          </a:bodyPr>
          <a:lstStyle/>
          <a:p>
            <a:r>
              <a:rPr lang="en-US" b="1" dirty="0"/>
              <a:t>Key finding:</a:t>
            </a:r>
            <a:r>
              <a:rPr lang="en-US" dirty="0"/>
              <a:t> Warmer overnight temperatures in Indiana have contributed to reduced corn yields over the last decade. Elevated overnight temperatures increase plant respiration, reducing sugar availability for grain production, and can affect the timing and success of pollination—resulting in lower crop yield. Observations show that Indiana corn yields are reduced by about 2 percent for every 1°F increase in overnight temperatures during July.</a:t>
            </a:r>
            <a:br>
              <a:rPr lang="en-US" dirty="0"/>
            </a:br>
            <a:br>
              <a:rPr lang="en-US" dirty="0"/>
            </a:br>
            <a:r>
              <a:rPr lang="en-US" i="1" dirty="0"/>
              <a:t>Coping with change:</a:t>
            </a:r>
            <a:r>
              <a:rPr lang="en-US" dirty="0"/>
              <a:t> Earlier planting or using varieties that more quickly reach maturity could help corn plants avoid summer heat stress during pollination. Breeding corn for traits that improve factors contributing to yield in warmer conditions may also help offset the effect of warming overnight temperatures.</a:t>
            </a:r>
          </a:p>
          <a:p>
            <a:endParaRPr lang="en-US" dirty="0"/>
          </a:p>
        </p:txBody>
      </p:sp>
    </p:spTree>
    <p:extLst>
      <p:ext uri="{BB962C8B-B14F-4D97-AF65-F5344CB8AC3E}">
        <p14:creationId xmlns:p14="http://schemas.microsoft.com/office/powerpoint/2010/main" val="409268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4F594-FAE0-4CAA-9B9C-76CF158A5662}"/>
              </a:ext>
            </a:extLst>
          </p:cNvPr>
          <p:cNvSpPr>
            <a:spLocks noGrp="1"/>
          </p:cNvSpPr>
          <p:nvPr>
            <p:ph type="title"/>
          </p:nvPr>
        </p:nvSpPr>
        <p:spPr/>
        <p:txBody>
          <a:bodyPr/>
          <a:lstStyle/>
          <a:p>
            <a:r>
              <a:rPr lang="en-US" dirty="0"/>
              <a:t>Increased Rates of SOM Decomposition</a:t>
            </a:r>
          </a:p>
        </p:txBody>
      </p:sp>
      <p:sp>
        <p:nvSpPr>
          <p:cNvPr id="3" name="Content Placeholder 2">
            <a:extLst>
              <a:ext uri="{FF2B5EF4-FFF2-40B4-BE49-F238E27FC236}">
                <a16:creationId xmlns:a16="http://schemas.microsoft.com/office/drawing/2014/main" id="{3516CECC-90A4-412D-8850-1E8C3BDE19C8}"/>
              </a:ext>
            </a:extLst>
          </p:cNvPr>
          <p:cNvSpPr>
            <a:spLocks noGrp="1"/>
          </p:cNvSpPr>
          <p:nvPr>
            <p:ph idx="1"/>
          </p:nvPr>
        </p:nvSpPr>
        <p:spPr/>
        <p:txBody>
          <a:bodyPr/>
          <a:lstStyle/>
          <a:p>
            <a:r>
              <a:rPr lang="en-US" b="1" dirty="0"/>
              <a:t>Key finding:</a:t>
            </a:r>
            <a:r>
              <a:rPr lang="en-US" dirty="0"/>
              <a:t> Warming temperatures have the potential to increase rates of soil organic matter decomposition in Indiana by about 50 percent by mid-century, which can reduce infiltration and soil water holding capacity and increase the release of carbon dioxide and nitrogen gases from the soil into the atmosphere.</a:t>
            </a:r>
            <a:br>
              <a:rPr lang="en-US" dirty="0"/>
            </a:br>
            <a:br>
              <a:rPr lang="en-US" dirty="0"/>
            </a:br>
            <a:r>
              <a:rPr lang="en-US" i="1" dirty="0"/>
              <a:t>Coping with change:</a:t>
            </a:r>
            <a:r>
              <a:rPr lang="en-US" dirty="0"/>
              <a:t> Adopting management practices that improve overall soil quality, such as increasing plant diversity and use of cover crops and reduced/no-till systems, can help maintain soil organic matter even as temperatures warm.</a:t>
            </a:r>
          </a:p>
          <a:p>
            <a:endParaRPr lang="en-US" dirty="0"/>
          </a:p>
        </p:txBody>
      </p:sp>
    </p:spTree>
    <p:extLst>
      <p:ext uri="{BB962C8B-B14F-4D97-AF65-F5344CB8AC3E}">
        <p14:creationId xmlns:p14="http://schemas.microsoft.com/office/powerpoint/2010/main" val="3632212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4">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6" name="Rectangle 16">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18">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33484" y="0"/>
            <a:ext cx="9144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0">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468234" y="3681413"/>
            <a:ext cx="357266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3"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61926"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400"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068"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694"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4568"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Shape 32">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8223" y="-8467"/>
            <a:ext cx="4495777"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itle 5">
            <a:extLst>
              <a:ext uri="{FF2B5EF4-FFF2-40B4-BE49-F238E27FC236}">
                <a16:creationId xmlns:a16="http://schemas.microsoft.com/office/drawing/2014/main" id="{A10D9106-04F5-479B-A9B9-FBDA43E406C3}"/>
              </a:ext>
            </a:extLst>
          </p:cNvPr>
          <p:cNvSpPr>
            <a:spLocks noGrp="1"/>
          </p:cNvSpPr>
          <p:nvPr>
            <p:ph type="title"/>
          </p:nvPr>
        </p:nvSpPr>
        <p:spPr>
          <a:xfrm>
            <a:off x="5386292" y="609600"/>
            <a:ext cx="3384742" cy="2227730"/>
          </a:xfrm>
        </p:spPr>
        <p:txBody>
          <a:bodyPr anchor="ctr">
            <a:normAutofit fontScale="90000"/>
          </a:bodyPr>
          <a:lstStyle/>
          <a:p>
            <a:r>
              <a:rPr lang="en-US" dirty="0">
                <a:solidFill>
                  <a:srgbClr val="FFFFFF"/>
                </a:solidFill>
              </a:rPr>
              <a:t>More Precipitation and at the Wrong Time</a:t>
            </a:r>
          </a:p>
        </p:txBody>
      </p:sp>
      <p:pic>
        <p:nvPicPr>
          <p:cNvPr id="10" name="Content Placeholder 3">
            <a:extLst>
              <a:ext uri="{FF2B5EF4-FFF2-40B4-BE49-F238E27FC236}">
                <a16:creationId xmlns:a16="http://schemas.microsoft.com/office/drawing/2014/main" id="{D1F16AE9-1395-40EA-9CCB-513A47EC5085}"/>
              </a:ext>
            </a:extLst>
          </p:cNvPr>
          <p:cNvPicPr>
            <a:picLocks noChangeAspect="1"/>
          </p:cNvPicPr>
          <p:nvPr/>
        </p:nvPicPr>
        <p:blipFill rotWithShape="1">
          <a:blip r:embed="rId3"/>
          <a:srcRect t="4212" r="-2" b="1294"/>
          <a:stretch/>
        </p:blipFill>
        <p:spPr>
          <a:xfrm>
            <a:off x="182105" y="368135"/>
            <a:ext cx="3363070" cy="5700156"/>
          </a:xfrm>
          <a:prstGeom prst="rect">
            <a:avLst/>
          </a:prstGeom>
        </p:spPr>
      </p:pic>
      <p:sp>
        <p:nvSpPr>
          <p:cNvPr id="8" name="Content Placeholder 7">
            <a:extLst>
              <a:ext uri="{FF2B5EF4-FFF2-40B4-BE49-F238E27FC236}">
                <a16:creationId xmlns:a16="http://schemas.microsoft.com/office/drawing/2014/main" id="{D27C1D45-8F7C-4729-8342-F175BD3D908B}"/>
              </a:ext>
            </a:extLst>
          </p:cNvPr>
          <p:cNvSpPr>
            <a:spLocks noGrp="1"/>
          </p:cNvSpPr>
          <p:nvPr>
            <p:ph idx="1"/>
          </p:nvPr>
        </p:nvSpPr>
        <p:spPr>
          <a:xfrm>
            <a:off x="5386293" y="2837329"/>
            <a:ext cx="3384741" cy="3317938"/>
          </a:xfrm>
        </p:spPr>
        <p:txBody>
          <a:bodyPr anchor="t">
            <a:normAutofit/>
          </a:bodyPr>
          <a:lstStyle/>
          <a:p>
            <a:endParaRPr lang="en-US">
              <a:solidFill>
                <a:srgbClr val="FFFFFF"/>
              </a:solidFill>
            </a:endParaRPr>
          </a:p>
        </p:txBody>
      </p:sp>
    </p:spTree>
    <p:extLst>
      <p:ext uri="{BB962C8B-B14F-4D97-AF65-F5344CB8AC3E}">
        <p14:creationId xmlns:p14="http://schemas.microsoft.com/office/powerpoint/2010/main" val="22252601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raphic showing the statewide annual total precipitation for Indiana from 1895 to 2016 and the increasing trend in annual precipitation.">
            <a:extLst>
              <a:ext uri="{FF2B5EF4-FFF2-40B4-BE49-F238E27FC236}">
                <a16:creationId xmlns:a16="http://schemas.microsoft.com/office/drawing/2014/main" id="{BAE69A39-F60F-4FDA-8E6F-7217609913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1010843"/>
            <a:ext cx="7143750" cy="4836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036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1AE9F4E-BEEA-44D0-A20C-67EB6082DEFE}"/>
              </a:ext>
            </a:extLst>
          </p:cNvPr>
          <p:cNvPicPr>
            <a:picLocks noChangeAspect="1"/>
          </p:cNvPicPr>
          <p:nvPr/>
        </p:nvPicPr>
        <p:blipFill rotWithShape="1">
          <a:blip r:embed="rId3">
            <a:extLst>
              <a:ext uri="{28A0092B-C50C-407E-A947-70E740481C1C}">
                <a14:useLocalDpi xmlns:a14="http://schemas.microsoft.com/office/drawing/2010/main" val="0"/>
              </a:ext>
            </a:extLst>
          </a:blip>
          <a:srcRect l="27876" r="31621" b="1"/>
          <a:stretch/>
        </p:blipFill>
        <p:spPr>
          <a:xfrm>
            <a:off x="3202390" y="-1"/>
            <a:ext cx="5941610"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5" name="Title 4">
            <a:extLst>
              <a:ext uri="{FF2B5EF4-FFF2-40B4-BE49-F238E27FC236}">
                <a16:creationId xmlns:a16="http://schemas.microsoft.com/office/drawing/2014/main" id="{EE93BC81-2249-4570-BF5E-D702EB6AD39A}"/>
              </a:ext>
            </a:extLst>
          </p:cNvPr>
          <p:cNvSpPr>
            <a:spLocks noGrp="1"/>
          </p:cNvSpPr>
          <p:nvPr>
            <p:ph type="title"/>
          </p:nvPr>
        </p:nvSpPr>
        <p:spPr>
          <a:xfrm>
            <a:off x="507999" y="609600"/>
            <a:ext cx="2888343" cy="1320800"/>
          </a:xfrm>
        </p:spPr>
        <p:txBody>
          <a:bodyPr>
            <a:normAutofit/>
          </a:bodyPr>
          <a:lstStyle/>
          <a:p>
            <a:r>
              <a:rPr lang="en-US" dirty="0"/>
              <a:t>Our Time Today</a:t>
            </a:r>
          </a:p>
        </p:txBody>
      </p:sp>
      <p:sp>
        <p:nvSpPr>
          <p:cNvPr id="3" name="Content Placeholder 2">
            <a:extLst>
              <a:ext uri="{FF2B5EF4-FFF2-40B4-BE49-F238E27FC236}">
                <a16:creationId xmlns:a16="http://schemas.microsoft.com/office/drawing/2014/main" id="{1130666C-B9BA-4D2A-BFD7-135A7F719D24}"/>
              </a:ext>
            </a:extLst>
          </p:cNvPr>
          <p:cNvSpPr>
            <a:spLocks noGrp="1"/>
          </p:cNvSpPr>
          <p:nvPr>
            <p:ph idx="1"/>
          </p:nvPr>
        </p:nvSpPr>
        <p:spPr>
          <a:xfrm>
            <a:off x="508000" y="2160589"/>
            <a:ext cx="2888342" cy="3880773"/>
          </a:xfrm>
        </p:spPr>
        <p:txBody>
          <a:bodyPr>
            <a:normAutofit/>
          </a:bodyPr>
          <a:lstStyle/>
          <a:p>
            <a:r>
              <a:rPr lang="en-US" dirty="0"/>
              <a:t>Importance of this discussion and how Community Gardens (and gardens) play a role?</a:t>
            </a:r>
          </a:p>
          <a:p>
            <a:r>
              <a:rPr lang="en-US" dirty="0"/>
              <a:t>What Impacts is it having in Central Indiana?</a:t>
            </a:r>
          </a:p>
          <a:p>
            <a:r>
              <a:rPr lang="en-US" dirty="0"/>
              <a:t>How to Adapt in the Garden and Elsewhere?</a:t>
            </a:r>
          </a:p>
        </p:txBody>
      </p:sp>
      <p:cxnSp>
        <p:nvCxnSpPr>
          <p:cNvPr id="59" name="Straight Connector 58">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3"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5"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7"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69"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71"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3"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33" name="Picture 32">
            <a:extLst>
              <a:ext uri="{FF2B5EF4-FFF2-40B4-BE49-F238E27FC236}">
                <a16:creationId xmlns:a16="http://schemas.microsoft.com/office/drawing/2014/main" id="{E30DB707-AD91-4BEF-B657-ADC2AFD265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7733" y="6000750"/>
            <a:ext cx="1371600" cy="744756"/>
          </a:xfrm>
          <a:prstGeom prst="rect">
            <a:avLst/>
          </a:prstGeom>
        </p:spPr>
      </p:pic>
    </p:spTree>
    <p:extLst>
      <p:ext uri="{BB962C8B-B14F-4D97-AF65-F5344CB8AC3E}">
        <p14:creationId xmlns:p14="http://schemas.microsoft.com/office/powerpoint/2010/main" val="9223930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number of days with precipitation events that exceed the 1900 to 2016 periodâs 99th percentile for Indiana (statewide average).">
            <a:extLst>
              <a:ext uri="{FF2B5EF4-FFF2-40B4-BE49-F238E27FC236}">
                <a16:creationId xmlns:a16="http://schemas.microsoft.com/office/drawing/2014/main" id="{0B2A8B4D-AF2F-4A21-94FD-AB3FA0CE78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150" y="1382318"/>
            <a:ext cx="6743700" cy="4093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89041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9640-2C41-4287-9EB2-98A24FDE477A}"/>
              </a:ext>
            </a:extLst>
          </p:cNvPr>
          <p:cNvSpPr>
            <a:spLocks noGrp="1"/>
          </p:cNvSpPr>
          <p:nvPr>
            <p:ph type="title"/>
          </p:nvPr>
        </p:nvSpPr>
        <p:spPr/>
        <p:txBody>
          <a:bodyPr/>
          <a:lstStyle/>
          <a:p>
            <a:r>
              <a:rPr lang="en-US" dirty="0"/>
              <a:t>Precipitation and Nutrient Loss</a:t>
            </a:r>
          </a:p>
        </p:txBody>
      </p:sp>
      <p:sp>
        <p:nvSpPr>
          <p:cNvPr id="3" name="Content Placeholder 2">
            <a:extLst>
              <a:ext uri="{FF2B5EF4-FFF2-40B4-BE49-F238E27FC236}">
                <a16:creationId xmlns:a16="http://schemas.microsoft.com/office/drawing/2014/main" id="{04881DB0-4C1C-4462-ADDF-B63B42700103}"/>
              </a:ext>
            </a:extLst>
          </p:cNvPr>
          <p:cNvSpPr>
            <a:spLocks noGrp="1"/>
          </p:cNvSpPr>
          <p:nvPr>
            <p:ph idx="1"/>
          </p:nvPr>
        </p:nvSpPr>
        <p:spPr/>
        <p:txBody>
          <a:bodyPr>
            <a:normAutofit lnSpcReduction="10000"/>
          </a:bodyPr>
          <a:lstStyle/>
          <a:p>
            <a:r>
              <a:rPr lang="en-US" b="1" dirty="0"/>
              <a:t>Key finding:</a:t>
            </a:r>
            <a:r>
              <a:rPr lang="en-US" dirty="0"/>
              <a:t> Increasing winter and spring precipitation will result in about a 30 to 50 percent increase in spring subsurface tile </a:t>
            </a:r>
            <a:r>
              <a:rPr lang="en-US" dirty="0" err="1"/>
              <a:t>drainflow</a:t>
            </a:r>
            <a:r>
              <a:rPr lang="en-US" dirty="0"/>
              <a:t> in Indiana by mid-century. These shifts will likely lead to nutrient loss from farm fields, and some existing drains may be overwhelmed by the higher flows.</a:t>
            </a:r>
            <a:br>
              <a:rPr lang="en-US" dirty="0"/>
            </a:br>
            <a:br>
              <a:rPr lang="en-US" dirty="0"/>
            </a:br>
            <a:r>
              <a:rPr lang="en-US" i="1" dirty="0"/>
              <a:t>Coping with change:</a:t>
            </a:r>
            <a:r>
              <a:rPr lang="en-US" dirty="0"/>
              <a:t> Implementing in-field and edge-of-field conservation practices can reduce nutrient losses. Capturing </a:t>
            </a:r>
            <a:r>
              <a:rPr lang="en-US" dirty="0" err="1"/>
              <a:t>drainflow</a:t>
            </a:r>
            <a:r>
              <a:rPr lang="en-US" dirty="0"/>
              <a:t> during the non-growing season could become more effective as the timing of peak </a:t>
            </a:r>
            <a:r>
              <a:rPr lang="en-US" dirty="0" err="1"/>
              <a:t>drainflow</a:t>
            </a:r>
            <a:r>
              <a:rPr lang="en-US" dirty="0"/>
              <a:t> is projected to occur earlier in the winter and spring. Increased use of winter cereal crops, like rye, that capture nutrients and transpire water may help with managing water-stressed fields.</a:t>
            </a:r>
          </a:p>
          <a:p>
            <a:endParaRPr lang="en-US" dirty="0"/>
          </a:p>
        </p:txBody>
      </p:sp>
    </p:spTree>
    <p:extLst>
      <p:ext uri="{BB962C8B-B14F-4D97-AF65-F5344CB8AC3E}">
        <p14:creationId xmlns:p14="http://schemas.microsoft.com/office/powerpoint/2010/main" val="2542626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3495094"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Isosceles Triangle 12">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495095" y="-3"/>
            <a:ext cx="792559"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7" name="Title 1">
            <a:extLst>
              <a:ext uri="{FF2B5EF4-FFF2-40B4-BE49-F238E27FC236}">
                <a16:creationId xmlns:a16="http://schemas.microsoft.com/office/drawing/2014/main" id="{D63595BA-F0D7-46B9-BF50-FC414265B02F}"/>
              </a:ext>
            </a:extLst>
          </p:cNvPr>
          <p:cNvSpPr>
            <a:spLocks noGrp="1"/>
          </p:cNvSpPr>
          <p:nvPr>
            <p:ph type="title"/>
          </p:nvPr>
        </p:nvSpPr>
        <p:spPr>
          <a:xfrm>
            <a:off x="505315" y="643467"/>
            <a:ext cx="3152284" cy="1375608"/>
          </a:xfrm>
        </p:spPr>
        <p:txBody>
          <a:bodyPr anchor="ctr">
            <a:normAutofit fontScale="90000"/>
          </a:bodyPr>
          <a:lstStyle/>
          <a:p>
            <a:r>
              <a:rPr lang="en-US">
                <a:solidFill>
                  <a:schemeClr val="bg1"/>
                </a:solidFill>
              </a:rPr>
              <a:t>Heat Stress and Water Deficits</a:t>
            </a:r>
            <a:endParaRPr lang="en-US" dirty="0">
              <a:solidFill>
                <a:schemeClr val="bg1"/>
              </a:solidFill>
            </a:endParaRPr>
          </a:p>
        </p:txBody>
      </p:sp>
      <p:sp>
        <p:nvSpPr>
          <p:cNvPr id="3" name="Content Placeholder 2">
            <a:extLst>
              <a:ext uri="{FF2B5EF4-FFF2-40B4-BE49-F238E27FC236}">
                <a16:creationId xmlns:a16="http://schemas.microsoft.com/office/drawing/2014/main" id="{CAD42867-877A-44E1-99B0-65267F296278}"/>
              </a:ext>
            </a:extLst>
          </p:cNvPr>
          <p:cNvSpPr>
            <a:spLocks noGrp="1"/>
          </p:cNvSpPr>
          <p:nvPr>
            <p:ph idx="1"/>
          </p:nvPr>
        </p:nvSpPr>
        <p:spPr>
          <a:xfrm>
            <a:off x="505315" y="2160590"/>
            <a:ext cx="2980457" cy="3440110"/>
          </a:xfrm>
        </p:spPr>
        <p:txBody>
          <a:bodyPr>
            <a:normAutofit/>
          </a:bodyPr>
          <a:lstStyle/>
          <a:p>
            <a:endParaRPr lang="en-US">
              <a:solidFill>
                <a:schemeClr val="bg1"/>
              </a:solidFill>
            </a:endParaRPr>
          </a:p>
        </p:txBody>
      </p:sp>
      <p:pic>
        <p:nvPicPr>
          <p:cNvPr id="4" name="Picture 3">
            <a:extLst>
              <a:ext uri="{FF2B5EF4-FFF2-40B4-BE49-F238E27FC236}">
                <a16:creationId xmlns:a16="http://schemas.microsoft.com/office/drawing/2014/main" id="{EAE26967-8BFC-4E2C-BD58-09ED4BBCD8BA}"/>
              </a:ext>
            </a:extLst>
          </p:cNvPr>
          <p:cNvPicPr>
            <a:picLocks noChangeAspect="1"/>
          </p:cNvPicPr>
          <p:nvPr/>
        </p:nvPicPr>
        <p:blipFill>
          <a:blip r:embed="rId3"/>
          <a:stretch>
            <a:fillRect/>
          </a:stretch>
        </p:blipFill>
        <p:spPr>
          <a:xfrm>
            <a:off x="4914350" y="972608"/>
            <a:ext cx="3172924" cy="4900269"/>
          </a:xfrm>
          <a:prstGeom prst="rect">
            <a:avLst/>
          </a:prstGeom>
        </p:spPr>
      </p:pic>
      <p:sp>
        <p:nvSpPr>
          <p:cNvPr id="15" name="Isosceles Triangle 14">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16772" y="4013200"/>
            <a:ext cx="336549"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2799457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844E9-D5EB-48F6-95C3-A5EBBF0E4B79}"/>
              </a:ext>
            </a:extLst>
          </p:cNvPr>
          <p:cNvSpPr>
            <a:spLocks noGrp="1"/>
          </p:cNvSpPr>
          <p:nvPr>
            <p:ph type="title"/>
          </p:nvPr>
        </p:nvSpPr>
        <p:spPr/>
        <p:txBody>
          <a:bodyPr/>
          <a:lstStyle/>
          <a:p>
            <a:r>
              <a:rPr lang="en-US" dirty="0"/>
              <a:t>Increased Pest and Disease Pressure</a:t>
            </a:r>
          </a:p>
        </p:txBody>
      </p:sp>
      <p:sp>
        <p:nvSpPr>
          <p:cNvPr id="3" name="Content Placeholder 2">
            <a:extLst>
              <a:ext uri="{FF2B5EF4-FFF2-40B4-BE49-F238E27FC236}">
                <a16:creationId xmlns:a16="http://schemas.microsoft.com/office/drawing/2014/main" id="{A491DA87-09FE-4BD1-9A78-7B6FF82DBDFF}"/>
              </a:ext>
            </a:extLst>
          </p:cNvPr>
          <p:cNvSpPr>
            <a:spLocks noGrp="1"/>
          </p:cNvSpPr>
          <p:nvPr>
            <p:ph idx="1"/>
          </p:nvPr>
        </p:nvSpPr>
        <p:spPr/>
        <p:txBody>
          <a:bodyPr/>
          <a:lstStyle/>
          <a:p>
            <a:r>
              <a:rPr lang="en-US" b="1" dirty="0"/>
              <a:t>Key finding:</a:t>
            </a:r>
            <a:r>
              <a:rPr lang="en-US" dirty="0"/>
              <a:t> Warmer winters, wetter springs and hotter summers may result in increasing weed, pest and disease pressure on Indiana’s agricultural production. These indirect influences are complex, difficult to predict and can be positively or negatively affected by farm management decisions.</a:t>
            </a:r>
            <a:br>
              <a:rPr lang="en-US" dirty="0"/>
            </a:br>
            <a:br>
              <a:rPr lang="en-US" dirty="0"/>
            </a:br>
            <a:r>
              <a:rPr lang="en-US" i="1" dirty="0"/>
              <a:t>Coping with change:</a:t>
            </a:r>
            <a:r>
              <a:rPr lang="en-US" dirty="0"/>
              <a:t> With no change to current cropping systems, producers of all crops will likely need to increase foliar pesticide and herbicide applications, increasing the risk of pesticide resistance. Pest disease damage may be reduced by selecting plant species with increased insect and disease resistance.</a:t>
            </a:r>
          </a:p>
          <a:p>
            <a:endParaRPr lang="en-US" dirty="0"/>
          </a:p>
        </p:txBody>
      </p:sp>
    </p:spTree>
    <p:extLst>
      <p:ext uri="{BB962C8B-B14F-4D97-AF65-F5344CB8AC3E}">
        <p14:creationId xmlns:p14="http://schemas.microsoft.com/office/powerpoint/2010/main" val="11451279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47A80-3229-41C5-8597-A7A0543FEC50}"/>
              </a:ext>
            </a:extLst>
          </p:cNvPr>
          <p:cNvSpPr>
            <a:spLocks noGrp="1"/>
          </p:cNvSpPr>
          <p:nvPr>
            <p:ph type="title"/>
          </p:nvPr>
        </p:nvSpPr>
        <p:spPr/>
        <p:txBody>
          <a:bodyPr/>
          <a:lstStyle/>
          <a:p>
            <a:r>
              <a:rPr lang="en-US" dirty="0"/>
              <a:t>Plants are Migrating</a:t>
            </a:r>
          </a:p>
        </p:txBody>
      </p:sp>
      <p:sp>
        <p:nvSpPr>
          <p:cNvPr id="3" name="Content Placeholder 2">
            <a:extLst>
              <a:ext uri="{FF2B5EF4-FFF2-40B4-BE49-F238E27FC236}">
                <a16:creationId xmlns:a16="http://schemas.microsoft.com/office/drawing/2014/main" id="{5DB5FDAE-E3AE-4031-98EB-207CF5189F7C}"/>
              </a:ext>
            </a:extLst>
          </p:cNvPr>
          <p:cNvSpPr>
            <a:spLocks noGrp="1"/>
          </p:cNvSpPr>
          <p:nvPr>
            <p:ph idx="1"/>
          </p:nvPr>
        </p:nvSpPr>
        <p:spPr/>
        <p:txBody>
          <a:bodyPr/>
          <a:lstStyle/>
          <a:p>
            <a:endParaRPr lang="en-US"/>
          </a:p>
        </p:txBody>
      </p:sp>
      <p:pic>
        <p:nvPicPr>
          <p:cNvPr id="4" name="Picture 2">
            <a:extLst>
              <a:ext uri="{FF2B5EF4-FFF2-40B4-BE49-F238E27FC236}">
                <a16:creationId xmlns:a16="http://schemas.microsoft.com/office/drawing/2014/main" id="{8ED939FA-D8F6-40E4-900F-060A2C5162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472" y="1555694"/>
            <a:ext cx="8294950" cy="4168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8143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72" name="Straight Connector 71">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663D1FD2-135B-4C9A-A4F9-CE902657800B}"/>
              </a:ext>
            </a:extLst>
          </p:cNvPr>
          <p:cNvSpPr>
            <a:spLocks noGrp="1"/>
          </p:cNvSpPr>
          <p:nvPr>
            <p:ph type="title"/>
          </p:nvPr>
        </p:nvSpPr>
        <p:spPr>
          <a:xfrm>
            <a:off x="739476" y="4553712"/>
            <a:ext cx="6216024" cy="1096316"/>
          </a:xfrm>
        </p:spPr>
        <p:txBody>
          <a:bodyPr vert="horz" lIns="91440" tIns="45720" rIns="91440" bIns="45720" rtlCol="0" anchor="b">
            <a:normAutofit/>
          </a:bodyPr>
          <a:lstStyle/>
          <a:p>
            <a:pPr algn="ctr"/>
            <a:r>
              <a:rPr lang="en-US" sz="4200" kern="1200">
                <a:solidFill>
                  <a:schemeClr val="accent1"/>
                </a:solidFill>
                <a:latin typeface="+mj-lt"/>
                <a:ea typeface="+mj-ea"/>
                <a:cs typeface="+mj-cs"/>
              </a:rPr>
              <a:t>Biodiversity Loss</a:t>
            </a:r>
          </a:p>
        </p:txBody>
      </p:sp>
      <p:pic>
        <p:nvPicPr>
          <p:cNvPr id="3074" name="Picture 2" descr="Image result for biodiversity loss worldwide">
            <a:extLst>
              <a:ext uri="{FF2B5EF4-FFF2-40B4-BE49-F238E27FC236}">
                <a16:creationId xmlns:a16="http://schemas.microsoft.com/office/drawing/2014/main" id="{037C9901-E29D-42E8-8247-083CCA0B3C2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9476" y="1249980"/>
            <a:ext cx="6216024" cy="2983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95356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267EEE4-6354-4F1C-9484-951F0EB92F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2" y="0"/>
            <a:ext cx="913923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5DCFB3C7-D4D6-48CF-8A7F-1EDCD840386B}"/>
              </a:ext>
            </a:extLst>
          </p:cNvPr>
          <p:cNvSpPr>
            <a:spLocks noGrp="1"/>
          </p:cNvSpPr>
          <p:nvPr>
            <p:ph type="title"/>
          </p:nvPr>
        </p:nvSpPr>
        <p:spPr>
          <a:xfrm>
            <a:off x="742326" y="609600"/>
            <a:ext cx="4123770" cy="1320800"/>
          </a:xfrm>
        </p:spPr>
        <p:txBody>
          <a:bodyPr anchor="ctr">
            <a:normAutofit fontScale="90000"/>
          </a:bodyPr>
          <a:lstStyle/>
          <a:p>
            <a:pPr>
              <a:lnSpc>
                <a:spcPct val="90000"/>
              </a:lnSpc>
            </a:pPr>
            <a:r>
              <a:rPr lang="en-US" sz="2800"/>
              <a:t>Defaunation: 41% Reduction in Insect Populations in last 10 years</a:t>
            </a:r>
          </a:p>
        </p:txBody>
      </p:sp>
      <p:sp>
        <p:nvSpPr>
          <p:cNvPr id="16" name="Isosceles Triangle 15">
            <a:extLst>
              <a:ext uri="{FF2B5EF4-FFF2-40B4-BE49-F238E27FC236}">
                <a16:creationId xmlns:a16="http://schemas.microsoft.com/office/drawing/2014/main" id="{0E5A83F9-E6B8-40BD-9C0D-9A6F15650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rgbClr val="374F3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D409D01B-04C4-4617-9F83-0FBAE5AF714A}"/>
              </a:ext>
            </a:extLst>
          </p:cNvPr>
          <p:cNvSpPr>
            <a:spLocks noGrp="1"/>
          </p:cNvSpPr>
          <p:nvPr>
            <p:ph idx="1"/>
          </p:nvPr>
        </p:nvSpPr>
        <p:spPr>
          <a:xfrm>
            <a:off x="742327" y="2160589"/>
            <a:ext cx="4162299" cy="3880773"/>
          </a:xfrm>
        </p:spPr>
        <p:txBody>
          <a:bodyPr>
            <a:normAutofit/>
          </a:bodyPr>
          <a:lstStyle/>
          <a:p>
            <a:r>
              <a:rPr lang="en-US" dirty="0"/>
              <a:t>Insects are critical to food production. There is no food without them. </a:t>
            </a:r>
          </a:p>
          <a:p>
            <a:r>
              <a:rPr lang="en-US" dirty="0"/>
              <a:t>At the current rate, some scientists are weary saying insects could become extinct by 2100.</a:t>
            </a:r>
          </a:p>
          <a:p>
            <a:r>
              <a:rPr lang="en-US" dirty="0"/>
              <a:t>350,000 species are in decline worldwide.</a:t>
            </a:r>
          </a:p>
        </p:txBody>
      </p:sp>
      <p:pic>
        <p:nvPicPr>
          <p:cNvPr id="8" name="Picture 7" descr="A close up of a flower&#10;&#10;Description automatically generated">
            <a:extLst>
              <a:ext uri="{FF2B5EF4-FFF2-40B4-BE49-F238E27FC236}">
                <a16:creationId xmlns:a16="http://schemas.microsoft.com/office/drawing/2014/main" id="{B01FD7AB-A185-4640-857A-E97E675A86A4}"/>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7017" r="3853" b="4"/>
          <a:stretch/>
        </p:blipFill>
        <p:spPr>
          <a:xfrm>
            <a:off x="5648611" y="10"/>
            <a:ext cx="3493006" cy="3448414"/>
          </a:xfrm>
          <a:prstGeom prst="rect">
            <a:avLst/>
          </a:prstGeom>
        </p:spPr>
      </p:pic>
      <p:pic>
        <p:nvPicPr>
          <p:cNvPr id="5" name="Picture 4" descr="A insect on a clear day&#10;&#10;Description automatically generated">
            <a:extLst>
              <a:ext uri="{FF2B5EF4-FFF2-40B4-BE49-F238E27FC236}">
                <a16:creationId xmlns:a16="http://schemas.microsoft.com/office/drawing/2014/main" id="{659495D8-FC68-4BD8-B39C-90A649B40071}"/>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6499" r="25507" b="2"/>
          <a:stretch/>
        </p:blipFill>
        <p:spPr>
          <a:xfrm>
            <a:off x="5646231" y="3437472"/>
            <a:ext cx="3493005" cy="3428996"/>
          </a:xfrm>
          <a:prstGeom prst="rect">
            <a:avLst/>
          </a:prstGeom>
        </p:spPr>
      </p:pic>
      <p:sp>
        <p:nvSpPr>
          <p:cNvPr id="6" name="TextBox 5">
            <a:extLst>
              <a:ext uri="{FF2B5EF4-FFF2-40B4-BE49-F238E27FC236}">
                <a16:creationId xmlns:a16="http://schemas.microsoft.com/office/drawing/2014/main" id="{62E4283F-AFEF-4107-8F25-7AFDF38CE3BA}"/>
              </a:ext>
            </a:extLst>
          </p:cNvPr>
          <p:cNvSpPr txBox="1"/>
          <p:nvPr/>
        </p:nvSpPr>
        <p:spPr>
          <a:xfrm>
            <a:off x="6583728" y="6666413"/>
            <a:ext cx="255550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en.wikipedia.org/wiki/Chrysoperla_carnea">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
        <p:nvSpPr>
          <p:cNvPr id="9" name="TextBox 8">
            <a:extLst>
              <a:ext uri="{FF2B5EF4-FFF2-40B4-BE49-F238E27FC236}">
                <a16:creationId xmlns:a16="http://schemas.microsoft.com/office/drawing/2014/main" id="{BF93F384-CE13-4ADF-9D71-E39A8BF80407}"/>
              </a:ext>
            </a:extLst>
          </p:cNvPr>
          <p:cNvSpPr txBox="1"/>
          <p:nvPr/>
        </p:nvSpPr>
        <p:spPr>
          <a:xfrm>
            <a:off x="6733585" y="3248369"/>
            <a:ext cx="240803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www.flickr.com/photos/audreyjm529/4927975966/">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35574259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8BE21-4107-498D-B40F-561D8B71C398}"/>
              </a:ext>
            </a:extLst>
          </p:cNvPr>
          <p:cNvSpPr>
            <a:spLocks noGrp="1"/>
          </p:cNvSpPr>
          <p:nvPr>
            <p:ph type="title"/>
          </p:nvPr>
        </p:nvSpPr>
        <p:spPr/>
        <p:txBody>
          <a:bodyPr/>
          <a:lstStyle/>
          <a:p>
            <a:r>
              <a:rPr lang="en-US" dirty="0"/>
              <a:t>Distilling the Information</a:t>
            </a:r>
          </a:p>
        </p:txBody>
      </p:sp>
      <p:sp>
        <p:nvSpPr>
          <p:cNvPr id="3" name="Content Placeholder 2">
            <a:extLst>
              <a:ext uri="{FF2B5EF4-FFF2-40B4-BE49-F238E27FC236}">
                <a16:creationId xmlns:a16="http://schemas.microsoft.com/office/drawing/2014/main" id="{8B9538CA-9416-4E20-9650-4D532B9E1850}"/>
              </a:ext>
            </a:extLst>
          </p:cNvPr>
          <p:cNvSpPr>
            <a:spLocks noGrp="1"/>
          </p:cNvSpPr>
          <p:nvPr>
            <p:ph idx="1"/>
          </p:nvPr>
        </p:nvSpPr>
        <p:spPr/>
        <p:txBody>
          <a:bodyPr>
            <a:normAutofit fontScale="92500" lnSpcReduction="20000"/>
          </a:bodyPr>
          <a:lstStyle/>
          <a:p>
            <a:r>
              <a:rPr lang="en-US" dirty="0"/>
              <a:t>Hotter summers with current to lower amounts of </a:t>
            </a:r>
            <a:r>
              <a:rPr lang="en-US" dirty="0" err="1"/>
              <a:t>precip</a:t>
            </a:r>
            <a:r>
              <a:rPr lang="en-US" dirty="0"/>
              <a:t>. will stress ALL plants in and out of the garden.</a:t>
            </a:r>
          </a:p>
          <a:p>
            <a:r>
              <a:rPr lang="en-US" dirty="0"/>
              <a:t>Loss of native biodiversity will increase pest pressure.</a:t>
            </a:r>
          </a:p>
          <a:p>
            <a:r>
              <a:rPr lang="en-US" dirty="0"/>
              <a:t>SOM and nutrients will be lost through lack of snow cover in the winter, warmer winter temperatures, hotter summer temperatures, and increased rain and runoff in the winter and spring.</a:t>
            </a:r>
          </a:p>
          <a:p>
            <a:r>
              <a:rPr lang="en-US" dirty="0"/>
              <a:t>Soil will lose its capacity to hold nutrients and moisture.</a:t>
            </a:r>
          </a:p>
          <a:p>
            <a:r>
              <a:rPr lang="en-US" dirty="0"/>
              <a:t>Native biodiversity of beneficial insects and beneficial plants will decrease – threatening the food chain and crop production.</a:t>
            </a:r>
          </a:p>
          <a:p>
            <a:r>
              <a:rPr lang="en-US" dirty="0"/>
              <a:t>Native biodiversity will change</a:t>
            </a:r>
          </a:p>
          <a:p>
            <a:r>
              <a:rPr lang="en-US" dirty="0"/>
              <a:t>Invasives will increase.</a:t>
            </a:r>
          </a:p>
        </p:txBody>
      </p:sp>
    </p:spTree>
    <p:extLst>
      <p:ext uri="{BB962C8B-B14F-4D97-AF65-F5344CB8AC3E}">
        <p14:creationId xmlns:p14="http://schemas.microsoft.com/office/powerpoint/2010/main" val="42332367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891526-799A-4C96-9564-6AD1EB5B1E80}"/>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 name="Online Media 3" title="Christopher Robin &quot;Eeyore Rescue&quot; Clip">
            <a:hlinkClick r:id="" action="ppaction://media"/>
            <a:extLst>
              <a:ext uri="{FF2B5EF4-FFF2-40B4-BE49-F238E27FC236}">
                <a16:creationId xmlns:a16="http://schemas.microsoft.com/office/drawing/2014/main" id="{AAC1FAD1-3B30-4D72-89E7-A97A3DEEA951}"/>
              </a:ext>
            </a:extLst>
          </p:cNvPr>
          <p:cNvPicPr>
            <a:picLocks noGrp="1" noRot="1" noChangeAspect="1"/>
          </p:cNvPicPr>
          <p:nvPr>
            <p:ph idx="1"/>
            <a:videoFile r:link="rId1"/>
          </p:nvPr>
        </p:nvPicPr>
        <p:blipFill>
          <a:blip r:embed="rId3"/>
          <a:stretch>
            <a:fillRect/>
          </a:stretch>
        </p:blipFill>
        <p:spPr>
          <a:xfrm>
            <a:off x="-13547" y="944880"/>
            <a:ext cx="9157547" cy="5151120"/>
          </a:xfrm>
          <a:prstGeom prst="rect">
            <a:avLst/>
          </a:prstGeom>
        </p:spPr>
      </p:pic>
    </p:spTree>
    <p:extLst>
      <p:ext uri="{BB962C8B-B14F-4D97-AF65-F5344CB8AC3E}">
        <p14:creationId xmlns:p14="http://schemas.microsoft.com/office/powerpoint/2010/main" val="17118912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1" name="Straight Connector 10">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25" name="Straight Connector 24">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5" name="Rectangle 34">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ext, book&#10;&#10;Description automatically generated">
            <a:extLst>
              <a:ext uri="{FF2B5EF4-FFF2-40B4-BE49-F238E27FC236}">
                <a16:creationId xmlns:a16="http://schemas.microsoft.com/office/drawing/2014/main" id="{4A97E0D5-8CB2-4F2C-8AA4-B12CF8F28B4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4731" y="1665720"/>
            <a:ext cx="7455945" cy="3522934"/>
          </a:xfrm>
          <a:prstGeom prst="rect">
            <a:avLst/>
          </a:prstGeom>
        </p:spPr>
      </p:pic>
    </p:spTree>
    <p:extLst>
      <p:ext uri="{BB962C8B-B14F-4D97-AF65-F5344CB8AC3E}">
        <p14:creationId xmlns:p14="http://schemas.microsoft.com/office/powerpoint/2010/main" val="3398767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sitting on a table&#10;&#10;Description automatically generated">
            <a:extLst>
              <a:ext uri="{FF2B5EF4-FFF2-40B4-BE49-F238E27FC236}">
                <a16:creationId xmlns:a16="http://schemas.microsoft.com/office/drawing/2014/main" id="{7F9A6E07-594F-4BC6-A05A-516E7D701387}"/>
              </a:ext>
            </a:extLst>
          </p:cNvPr>
          <p:cNvPicPr>
            <a:picLocks noChangeAspect="1"/>
          </p:cNvPicPr>
          <p:nvPr/>
        </p:nvPicPr>
        <p:blipFill rotWithShape="1">
          <a:blip r:embed="rId3">
            <a:duotone>
              <a:prstClr val="black"/>
              <a:schemeClr val="tx2">
                <a:tint val="45000"/>
                <a:satMod val="400000"/>
              </a:schemeClr>
            </a:duotone>
            <a:alphaModFix amt="40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0627" b="1045"/>
          <a:stretch/>
        </p:blipFill>
        <p:spPr>
          <a:xfrm>
            <a:off x="20" y="10"/>
            <a:ext cx="9143980" cy="6857990"/>
          </a:xfrm>
          <a:prstGeom prst="rect">
            <a:avLst/>
          </a:prstGeom>
        </p:spPr>
      </p:pic>
      <p:sp>
        <p:nvSpPr>
          <p:cNvPr id="2" name="Title 1">
            <a:extLst>
              <a:ext uri="{FF2B5EF4-FFF2-40B4-BE49-F238E27FC236}">
                <a16:creationId xmlns:a16="http://schemas.microsoft.com/office/drawing/2014/main" id="{A1DC2B0B-9607-40FC-BBF9-8321C0141CCF}"/>
              </a:ext>
            </a:extLst>
          </p:cNvPr>
          <p:cNvSpPr>
            <a:spLocks noGrp="1"/>
          </p:cNvSpPr>
          <p:nvPr>
            <p:ph type="title"/>
          </p:nvPr>
        </p:nvSpPr>
        <p:spPr>
          <a:xfrm>
            <a:off x="508000" y="609600"/>
            <a:ext cx="6447501" cy="1320800"/>
          </a:xfrm>
        </p:spPr>
        <p:txBody>
          <a:bodyPr>
            <a:normAutofit/>
          </a:bodyPr>
          <a:lstStyle/>
          <a:p>
            <a:r>
              <a:rPr lang="en-US" dirty="0" err="1"/>
              <a:t>Solastalgia</a:t>
            </a:r>
            <a:endParaRPr lang="en-US" dirty="0"/>
          </a:p>
        </p:txBody>
      </p:sp>
      <p:sp>
        <p:nvSpPr>
          <p:cNvPr id="3" name="Content Placeholder 2">
            <a:extLst>
              <a:ext uri="{FF2B5EF4-FFF2-40B4-BE49-F238E27FC236}">
                <a16:creationId xmlns:a16="http://schemas.microsoft.com/office/drawing/2014/main" id="{12382173-39D6-4C47-BC56-AA0DBC13D26C}"/>
              </a:ext>
            </a:extLst>
          </p:cNvPr>
          <p:cNvSpPr>
            <a:spLocks noGrp="1"/>
          </p:cNvSpPr>
          <p:nvPr>
            <p:ph idx="1"/>
          </p:nvPr>
        </p:nvSpPr>
        <p:spPr>
          <a:xfrm>
            <a:off x="508000" y="2160589"/>
            <a:ext cx="6447501" cy="3880773"/>
          </a:xfrm>
        </p:spPr>
        <p:txBody>
          <a:bodyPr>
            <a:normAutofit/>
          </a:bodyPr>
          <a:lstStyle/>
          <a:p>
            <a:pPr marL="0" indent="0">
              <a:buNone/>
            </a:pPr>
            <a:r>
              <a:rPr lang="en-US" b="1">
                <a:solidFill>
                  <a:srgbClr val="FFFFFF"/>
                </a:solidFill>
              </a:rPr>
              <a:t>Solastalgia</a:t>
            </a:r>
            <a:r>
              <a:rPr lang="en-US">
                <a:solidFill>
                  <a:srgbClr val="FFFFFF"/>
                </a:solidFill>
              </a:rPr>
              <a:t> is a neologism that describes a form of psychic or existential distress caused by environmental change, such as mining or climate change. </a:t>
            </a:r>
          </a:p>
          <a:p>
            <a:pPr marL="0" indent="0">
              <a:buNone/>
            </a:pPr>
            <a:endParaRPr lang="en-US">
              <a:solidFill>
                <a:srgbClr val="FFFFFF"/>
              </a:solidFill>
            </a:endParaRPr>
          </a:p>
          <a:p>
            <a:pPr marL="0" indent="0">
              <a:buNone/>
            </a:pPr>
            <a:r>
              <a:rPr lang="en-US">
                <a:solidFill>
                  <a:srgbClr val="FFFFFF"/>
                </a:solidFill>
              </a:rPr>
              <a:t>Coined by philosopher Glenn Albrecht in 2003, it was formed from a combination of the Latin word </a:t>
            </a:r>
            <a:r>
              <a:rPr lang="en-US" i="1">
                <a:solidFill>
                  <a:srgbClr val="FFFFFF"/>
                </a:solidFill>
              </a:rPr>
              <a:t>solacium</a:t>
            </a:r>
            <a:r>
              <a:rPr lang="en-US">
                <a:solidFill>
                  <a:srgbClr val="FFFFFF"/>
                </a:solidFill>
              </a:rPr>
              <a:t> (comfort) and the Greek root –</a:t>
            </a:r>
            <a:r>
              <a:rPr lang="en-US" i="1">
                <a:solidFill>
                  <a:srgbClr val="FFFFFF"/>
                </a:solidFill>
              </a:rPr>
              <a:t>algia</a:t>
            </a:r>
            <a:r>
              <a:rPr lang="en-US">
                <a:solidFill>
                  <a:srgbClr val="FFFFFF"/>
                </a:solidFill>
              </a:rPr>
              <a:t> (pain).”</a:t>
            </a:r>
          </a:p>
        </p:txBody>
      </p:sp>
      <p:sp>
        <p:nvSpPr>
          <p:cNvPr id="6" name="TextBox 5">
            <a:extLst>
              <a:ext uri="{FF2B5EF4-FFF2-40B4-BE49-F238E27FC236}">
                <a16:creationId xmlns:a16="http://schemas.microsoft.com/office/drawing/2014/main" id="{2ACB969D-71C5-4C41-BFB6-BB051BF9F074}"/>
              </a:ext>
            </a:extLst>
          </p:cNvPr>
          <p:cNvSpPr txBox="1"/>
          <p:nvPr/>
        </p:nvSpPr>
        <p:spPr>
          <a:xfrm>
            <a:off x="6405750" y="6657945"/>
            <a:ext cx="273825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inspiringbetterlife.blogspot.com/2012/11/valuing-pockets-of-sadness.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1964771431"/>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1A3ED-E58E-4A53-9C17-74862658ADF9}"/>
              </a:ext>
            </a:extLst>
          </p:cNvPr>
          <p:cNvSpPr>
            <a:spLocks noGrp="1"/>
          </p:cNvSpPr>
          <p:nvPr>
            <p:ph type="title"/>
          </p:nvPr>
        </p:nvSpPr>
        <p:spPr/>
        <p:txBody>
          <a:bodyPr/>
          <a:lstStyle/>
          <a:p>
            <a:r>
              <a:rPr lang="en-US" dirty="0"/>
              <a:t>The Ecologically Intelligent Garden will…</a:t>
            </a:r>
          </a:p>
        </p:txBody>
      </p:sp>
      <p:sp>
        <p:nvSpPr>
          <p:cNvPr id="3" name="Content Placeholder 2">
            <a:extLst>
              <a:ext uri="{FF2B5EF4-FFF2-40B4-BE49-F238E27FC236}">
                <a16:creationId xmlns:a16="http://schemas.microsoft.com/office/drawing/2014/main" id="{5439A4BE-F397-403B-9E38-E7BDE30C634C}"/>
              </a:ext>
            </a:extLst>
          </p:cNvPr>
          <p:cNvSpPr>
            <a:spLocks noGrp="1"/>
          </p:cNvSpPr>
          <p:nvPr>
            <p:ph idx="1"/>
          </p:nvPr>
        </p:nvSpPr>
        <p:spPr/>
        <p:txBody>
          <a:bodyPr/>
          <a:lstStyle/>
          <a:p>
            <a:r>
              <a:rPr lang="en-US" dirty="0"/>
              <a:t>PROTECT by removing invasive species and slowing water down to recharge the aquifer and reduce erosion and nutrient loss…</a:t>
            </a:r>
          </a:p>
          <a:p>
            <a:r>
              <a:rPr lang="en-US" dirty="0"/>
              <a:t>ENHANCE by capturing/storing as much carbon and sunlight as possible and putting it in the ground – building SOM and improving soil health,</a:t>
            </a:r>
          </a:p>
          <a:p>
            <a:r>
              <a:rPr lang="en-US" dirty="0"/>
              <a:t>ENHANCE biodiversity and native areas that act as a “life trust”, improves resiliency and restores the food chain balance,</a:t>
            </a:r>
          </a:p>
          <a:p>
            <a:r>
              <a:rPr lang="en-US" dirty="0"/>
              <a:t>ADAPT by looking ahead to add beneficial plants, employing thoughtful technology, and seed varieties.</a:t>
            </a:r>
          </a:p>
          <a:p>
            <a:endParaRPr lang="en-US" dirty="0"/>
          </a:p>
        </p:txBody>
      </p:sp>
    </p:spTree>
    <p:extLst>
      <p:ext uri="{BB962C8B-B14F-4D97-AF65-F5344CB8AC3E}">
        <p14:creationId xmlns:p14="http://schemas.microsoft.com/office/powerpoint/2010/main" val="31803280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1A33C-F088-4658-B6DF-5A89091B938A}"/>
              </a:ext>
            </a:extLst>
          </p:cNvPr>
          <p:cNvSpPr>
            <a:spLocks noGrp="1"/>
          </p:cNvSpPr>
          <p:nvPr>
            <p:ph type="title"/>
          </p:nvPr>
        </p:nvSpPr>
        <p:spPr>
          <a:xfrm>
            <a:off x="3119418" y="609600"/>
            <a:ext cx="3836082" cy="1320800"/>
          </a:xfrm>
        </p:spPr>
        <p:txBody>
          <a:bodyPr>
            <a:normAutofit fontScale="90000"/>
          </a:bodyPr>
          <a:lstStyle/>
          <a:p>
            <a:r>
              <a:rPr lang="en-US" dirty="0"/>
              <a:t>PROTECT: Remove Invasive Species</a:t>
            </a:r>
          </a:p>
        </p:txBody>
      </p:sp>
      <p:pic>
        <p:nvPicPr>
          <p:cNvPr id="11" name="Picture 10" descr="A picture containing grass, tree, outdoor, train&#10;&#10;Description automatically generated">
            <a:extLst>
              <a:ext uri="{FF2B5EF4-FFF2-40B4-BE49-F238E27FC236}">
                <a16:creationId xmlns:a16="http://schemas.microsoft.com/office/drawing/2014/main" id="{4597BA14-8F1D-4200-8706-45C9D1B6B228}"/>
              </a:ext>
            </a:extLst>
          </p:cNvPr>
          <p:cNvPicPr>
            <a:picLocks noChangeAspect="1"/>
          </p:cNvPicPr>
          <p:nvPr/>
        </p:nvPicPr>
        <p:blipFill rotWithShape="1">
          <a:blip r:embed="rId3">
            <a:alphaModFix/>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9655" r="18108" b="-3"/>
          <a:stretch/>
        </p:blipFill>
        <p:spPr>
          <a:xfrm>
            <a:off x="381852" y="10"/>
            <a:ext cx="2638407" cy="2282808"/>
          </a:xfrm>
          <a:custGeom>
            <a:avLst/>
            <a:gdLst>
              <a:gd name="connsiteX0" fmla="*/ 339471 w 3517876"/>
              <a:gd name="connsiteY0" fmla="*/ 0 h 2282818"/>
              <a:gd name="connsiteX1" fmla="*/ 3517876 w 3517876"/>
              <a:gd name="connsiteY1" fmla="*/ 0 h 2282818"/>
              <a:gd name="connsiteX2" fmla="*/ 3471247 w 3517876"/>
              <a:gd name="connsiteY2" fmla="*/ 312174 h 2282818"/>
              <a:gd name="connsiteX3" fmla="*/ 3471133 w 3517876"/>
              <a:gd name="connsiteY3" fmla="*/ 312174 h 2282818"/>
              <a:gd name="connsiteX4" fmla="*/ 3176778 w 3517876"/>
              <a:gd name="connsiteY4" fmla="*/ 2282818 h 2282818"/>
              <a:gd name="connsiteX5" fmla="*/ 0 w 3517876"/>
              <a:gd name="connsiteY5" fmla="*/ 2282818 h 228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7876" h="2282818">
                <a:moveTo>
                  <a:pt x="339471" y="0"/>
                </a:moveTo>
                <a:lnTo>
                  <a:pt x="3517876" y="0"/>
                </a:lnTo>
                <a:lnTo>
                  <a:pt x="3471247" y="312174"/>
                </a:lnTo>
                <a:lnTo>
                  <a:pt x="3471133" y="312174"/>
                </a:lnTo>
                <a:lnTo>
                  <a:pt x="3176778" y="2282818"/>
                </a:lnTo>
                <a:lnTo>
                  <a:pt x="0" y="2282818"/>
                </a:lnTo>
                <a:close/>
              </a:path>
            </a:pathLst>
          </a:custGeom>
        </p:spPr>
      </p:pic>
      <p:pic>
        <p:nvPicPr>
          <p:cNvPr id="5" name="Picture 4" descr="A close up of a flower&#10;&#10;Description automatically generated">
            <a:extLst>
              <a:ext uri="{FF2B5EF4-FFF2-40B4-BE49-F238E27FC236}">
                <a16:creationId xmlns:a16="http://schemas.microsoft.com/office/drawing/2014/main" id="{918680DC-4C1E-41B7-B6C0-977C47F1B050}"/>
              </a:ext>
            </a:extLst>
          </p:cNvPr>
          <p:cNvPicPr>
            <a:picLocks noChangeAspect="1"/>
          </p:cNvPicPr>
          <p:nvPr/>
        </p:nvPicPr>
        <p:blipFill rotWithShape="1">
          <a:blip r:embed="rId5">
            <a:alphaModFix/>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3708" r="9326" b="6"/>
          <a:stretch/>
        </p:blipFill>
        <p:spPr>
          <a:xfrm>
            <a:off x="127249" y="2289183"/>
            <a:ext cx="2636117" cy="2273270"/>
          </a:xfrm>
          <a:custGeom>
            <a:avLst/>
            <a:gdLst>
              <a:gd name="connsiteX0" fmla="*/ 338051 w 3514822"/>
              <a:gd name="connsiteY0" fmla="*/ 0 h 2273270"/>
              <a:gd name="connsiteX1" fmla="*/ 3514822 w 3514822"/>
              <a:gd name="connsiteY1" fmla="*/ 0 h 2273270"/>
              <a:gd name="connsiteX2" fmla="*/ 3175264 w 3514822"/>
              <a:gd name="connsiteY2" fmla="*/ 2273270 h 2273270"/>
              <a:gd name="connsiteX3" fmla="*/ 0 w 3514822"/>
              <a:gd name="connsiteY3" fmla="*/ 2273270 h 2273270"/>
            </a:gdLst>
            <a:ahLst/>
            <a:cxnLst>
              <a:cxn ang="0">
                <a:pos x="connsiteX0" y="connsiteY0"/>
              </a:cxn>
              <a:cxn ang="0">
                <a:pos x="connsiteX1" y="connsiteY1"/>
              </a:cxn>
              <a:cxn ang="0">
                <a:pos x="connsiteX2" y="connsiteY2"/>
              </a:cxn>
              <a:cxn ang="0">
                <a:pos x="connsiteX3" y="connsiteY3"/>
              </a:cxn>
            </a:cxnLst>
            <a:rect l="l" t="t" r="r" b="b"/>
            <a:pathLst>
              <a:path w="3514822" h="2273270">
                <a:moveTo>
                  <a:pt x="338051" y="0"/>
                </a:moveTo>
                <a:lnTo>
                  <a:pt x="3514822" y="0"/>
                </a:lnTo>
                <a:lnTo>
                  <a:pt x="3175264" y="2273270"/>
                </a:lnTo>
                <a:lnTo>
                  <a:pt x="0" y="2273270"/>
                </a:lnTo>
                <a:close/>
              </a:path>
            </a:pathLst>
          </a:custGeom>
        </p:spPr>
      </p:pic>
      <p:pic>
        <p:nvPicPr>
          <p:cNvPr id="8" name="Picture 7" descr="A large tree in a field&#10;&#10;Description automatically generated">
            <a:extLst>
              <a:ext uri="{FF2B5EF4-FFF2-40B4-BE49-F238E27FC236}">
                <a16:creationId xmlns:a16="http://schemas.microsoft.com/office/drawing/2014/main" id="{9F2E97E7-3EB9-48FD-8635-1021CB6B7278}"/>
              </a:ext>
            </a:extLst>
          </p:cNvPr>
          <p:cNvPicPr>
            <a:picLocks noChangeAspect="1"/>
          </p:cNvPicPr>
          <p:nvPr/>
        </p:nvPicPr>
        <p:blipFill rotWithShape="1">
          <a:blip r:embed="rId7">
            <a:alphaModFix/>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t="18990" r="1" b="12695"/>
          <a:stretch/>
        </p:blipFill>
        <p:spPr>
          <a:xfrm>
            <a:off x="-7974" y="4565636"/>
            <a:ext cx="2516671" cy="2292364"/>
          </a:xfrm>
          <a:custGeom>
            <a:avLst/>
            <a:gdLst>
              <a:gd name="connsiteX0" fmla="*/ 180299 w 3355563"/>
              <a:gd name="connsiteY0" fmla="*/ 0 h 2292364"/>
              <a:gd name="connsiteX1" fmla="*/ 3355563 w 3355563"/>
              <a:gd name="connsiteY1" fmla="*/ 0 h 2292364"/>
              <a:gd name="connsiteX2" fmla="*/ 3013153 w 3355563"/>
              <a:gd name="connsiteY2" fmla="*/ 2292364 h 2292364"/>
              <a:gd name="connsiteX3" fmla="*/ 0 w 3355563"/>
              <a:gd name="connsiteY3" fmla="*/ 2292364 h 2292364"/>
              <a:gd name="connsiteX4" fmla="*/ 0 w 3355563"/>
              <a:gd name="connsiteY4" fmla="*/ 1212444 h 2292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5563" h="2292364">
                <a:moveTo>
                  <a:pt x="180299" y="0"/>
                </a:moveTo>
                <a:lnTo>
                  <a:pt x="3355563" y="0"/>
                </a:lnTo>
                <a:lnTo>
                  <a:pt x="3013153" y="2292364"/>
                </a:lnTo>
                <a:lnTo>
                  <a:pt x="0" y="2292364"/>
                </a:lnTo>
                <a:lnTo>
                  <a:pt x="0" y="1212444"/>
                </a:lnTo>
                <a:close/>
              </a:path>
            </a:pathLst>
          </a:custGeom>
        </p:spPr>
      </p:pic>
      <p:sp>
        <p:nvSpPr>
          <p:cNvPr id="17" name="Isosceles Triangle 30">
            <a:extLst>
              <a:ext uri="{FF2B5EF4-FFF2-40B4-BE49-F238E27FC236}">
                <a16:creationId xmlns:a16="http://schemas.microsoft.com/office/drawing/2014/main" id="{FD076C4F-CB47-4A2D-95A1-9D5E3C2B76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7975" y="0"/>
            <a:ext cx="63194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a:extLst>
              <a:ext uri="{FF2B5EF4-FFF2-40B4-BE49-F238E27FC236}">
                <a16:creationId xmlns:a16="http://schemas.microsoft.com/office/drawing/2014/main" id="{EEAF915B-5344-46DC-8097-7DAF062774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2924" y="2282818"/>
            <a:ext cx="240456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0B738F4-B505-468D-996C-FEC3D1CA10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2022" y="4565636"/>
            <a:ext cx="240456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Isosceles Triangle 30">
            <a:extLst>
              <a:ext uri="{FF2B5EF4-FFF2-40B4-BE49-F238E27FC236}">
                <a16:creationId xmlns:a16="http://schemas.microsoft.com/office/drawing/2014/main" id="{6F953D60-C1AF-4BFA-9B22-BFE8F0BA1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727"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34B8BFFE-6AD3-43F7-8A5B-49C9D2071185}"/>
              </a:ext>
            </a:extLst>
          </p:cNvPr>
          <p:cNvSpPr>
            <a:spLocks noGrp="1"/>
          </p:cNvSpPr>
          <p:nvPr>
            <p:ph idx="1"/>
          </p:nvPr>
        </p:nvSpPr>
        <p:spPr>
          <a:xfrm>
            <a:off x="3119418" y="2367627"/>
            <a:ext cx="3836082" cy="3880773"/>
          </a:xfrm>
        </p:spPr>
        <p:txBody>
          <a:bodyPr>
            <a:normAutofit/>
          </a:bodyPr>
          <a:lstStyle/>
          <a:p>
            <a:r>
              <a:rPr lang="en-US" dirty="0"/>
              <a:t>Honeysuckle</a:t>
            </a:r>
          </a:p>
          <a:p>
            <a:r>
              <a:rPr lang="en-US" dirty="0"/>
              <a:t>Canada thistle</a:t>
            </a:r>
          </a:p>
          <a:p>
            <a:r>
              <a:rPr lang="en-US" dirty="0"/>
              <a:t>Chinese privet</a:t>
            </a:r>
          </a:p>
          <a:p>
            <a:r>
              <a:rPr lang="en-US" dirty="0"/>
              <a:t>Tree of Heaven</a:t>
            </a:r>
          </a:p>
          <a:p>
            <a:r>
              <a:rPr lang="en-US" dirty="0"/>
              <a:t>Norway Maple</a:t>
            </a:r>
          </a:p>
          <a:p>
            <a:r>
              <a:rPr lang="en-US" dirty="0" err="1"/>
              <a:t>Callery</a:t>
            </a:r>
            <a:r>
              <a:rPr lang="en-US" dirty="0"/>
              <a:t> Pear</a:t>
            </a:r>
          </a:p>
          <a:p>
            <a:r>
              <a:rPr lang="en-US" dirty="0"/>
              <a:t>Burning Bush</a:t>
            </a:r>
          </a:p>
          <a:p>
            <a:r>
              <a:rPr lang="en-US" dirty="0"/>
              <a:t>…many others</a:t>
            </a:r>
          </a:p>
        </p:txBody>
      </p:sp>
    </p:spTree>
    <p:extLst>
      <p:ext uri="{BB962C8B-B14F-4D97-AF65-F5344CB8AC3E}">
        <p14:creationId xmlns:p14="http://schemas.microsoft.com/office/powerpoint/2010/main" val="19961775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A3F7E-08BC-402B-B0C9-F077AE9AACC9}"/>
              </a:ext>
            </a:extLst>
          </p:cNvPr>
          <p:cNvSpPr>
            <a:spLocks noGrp="1"/>
          </p:cNvSpPr>
          <p:nvPr>
            <p:ph type="title"/>
          </p:nvPr>
        </p:nvSpPr>
        <p:spPr/>
        <p:txBody>
          <a:bodyPr/>
          <a:lstStyle/>
          <a:p>
            <a:r>
              <a:rPr lang="en-US" dirty="0"/>
              <a:t>PROTECT: Convert Lawn to Natives</a:t>
            </a:r>
          </a:p>
        </p:txBody>
      </p:sp>
      <p:pic>
        <p:nvPicPr>
          <p:cNvPr id="5" name="Content Placeholder 4" descr="A green plant in a park&#10;&#10;Description automatically generated">
            <a:extLst>
              <a:ext uri="{FF2B5EF4-FFF2-40B4-BE49-F238E27FC236}">
                <a16:creationId xmlns:a16="http://schemas.microsoft.com/office/drawing/2014/main" id="{C609FBC6-1779-4F1E-A834-28928B7FCC12}"/>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54420" y="2160588"/>
            <a:ext cx="5858772" cy="3881437"/>
          </a:xfrm>
        </p:spPr>
      </p:pic>
      <p:sp>
        <p:nvSpPr>
          <p:cNvPr id="6" name="TextBox 5">
            <a:extLst>
              <a:ext uri="{FF2B5EF4-FFF2-40B4-BE49-F238E27FC236}">
                <a16:creationId xmlns:a16="http://schemas.microsoft.com/office/drawing/2014/main" id="{4BA29857-E923-4FA2-BE0B-E124F868F2C5}"/>
              </a:ext>
            </a:extLst>
          </p:cNvPr>
          <p:cNvSpPr txBox="1"/>
          <p:nvPr/>
        </p:nvSpPr>
        <p:spPr>
          <a:xfrm>
            <a:off x="854420" y="6042025"/>
            <a:ext cx="5858772" cy="230832"/>
          </a:xfrm>
          <a:prstGeom prst="rect">
            <a:avLst/>
          </a:prstGeom>
          <a:noFill/>
        </p:spPr>
        <p:txBody>
          <a:bodyPr wrap="square" rtlCol="0">
            <a:spAutoFit/>
          </a:bodyPr>
          <a:lstStyle/>
          <a:p>
            <a:r>
              <a:rPr lang="en-US" sz="900">
                <a:hlinkClick r:id="rId4" tooltip="https://gardenwalkgardentalk.com/2015/04/08/going-back-to-grass/"/>
              </a:rPr>
              <a:t>This Photo</a:t>
            </a:r>
            <a:r>
              <a:rPr lang="en-US" sz="900"/>
              <a:t> by Unknown Author is licensed under </a:t>
            </a:r>
            <a:r>
              <a:rPr lang="en-US" sz="900">
                <a:hlinkClick r:id="rId5" tooltip="https://creativecommons.org/licenses/by-nc-nd/3.0/"/>
              </a:rPr>
              <a:t>CC BY-NC-ND</a:t>
            </a:r>
            <a:endParaRPr lang="en-US" sz="900"/>
          </a:p>
        </p:txBody>
      </p:sp>
    </p:spTree>
    <p:extLst>
      <p:ext uri="{BB962C8B-B14F-4D97-AF65-F5344CB8AC3E}">
        <p14:creationId xmlns:p14="http://schemas.microsoft.com/office/powerpoint/2010/main" val="32614742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4F9CD-DB5F-48E3-BABA-70BF1F03BC1F}"/>
              </a:ext>
            </a:extLst>
          </p:cNvPr>
          <p:cNvSpPr>
            <a:spLocks noGrp="1"/>
          </p:cNvSpPr>
          <p:nvPr>
            <p:ph type="title"/>
          </p:nvPr>
        </p:nvSpPr>
        <p:spPr>
          <a:xfrm>
            <a:off x="508000" y="609600"/>
            <a:ext cx="6447501" cy="1320800"/>
          </a:xfrm>
        </p:spPr>
        <p:txBody>
          <a:bodyPr anchor="t">
            <a:normAutofit/>
          </a:bodyPr>
          <a:lstStyle/>
          <a:p>
            <a:r>
              <a:rPr lang="en-US" dirty="0"/>
              <a:t>PROTECT/ENHANCE: Keep your soil covered</a:t>
            </a:r>
          </a:p>
        </p:txBody>
      </p:sp>
      <p:sp>
        <p:nvSpPr>
          <p:cNvPr id="3" name="Content Placeholder 2">
            <a:extLst>
              <a:ext uri="{FF2B5EF4-FFF2-40B4-BE49-F238E27FC236}">
                <a16:creationId xmlns:a16="http://schemas.microsoft.com/office/drawing/2014/main" id="{57198522-770A-4A8B-B16B-8FD70447F418}"/>
              </a:ext>
            </a:extLst>
          </p:cNvPr>
          <p:cNvSpPr>
            <a:spLocks noGrp="1"/>
          </p:cNvSpPr>
          <p:nvPr>
            <p:ph idx="1"/>
          </p:nvPr>
        </p:nvSpPr>
        <p:spPr>
          <a:xfrm>
            <a:off x="4752215" y="2160589"/>
            <a:ext cx="2201035" cy="3880773"/>
          </a:xfrm>
        </p:spPr>
        <p:txBody>
          <a:bodyPr>
            <a:normAutofit lnSpcReduction="10000"/>
          </a:bodyPr>
          <a:lstStyle/>
          <a:p>
            <a:r>
              <a:rPr lang="en-US" dirty="0"/>
              <a:t>Limits evaporation</a:t>
            </a:r>
          </a:p>
          <a:p>
            <a:r>
              <a:rPr lang="en-US" dirty="0"/>
              <a:t>Provides cover for beneficial insects</a:t>
            </a:r>
          </a:p>
          <a:p>
            <a:r>
              <a:rPr lang="en-US" dirty="0"/>
              <a:t>Reduces fungal diseases in tomatoes</a:t>
            </a:r>
          </a:p>
          <a:p>
            <a:r>
              <a:rPr lang="en-US" dirty="0"/>
              <a:t>Adds organic matter</a:t>
            </a:r>
          </a:p>
          <a:p>
            <a:r>
              <a:rPr lang="en-US" dirty="0"/>
              <a:t>Reduces weed pressure</a:t>
            </a:r>
          </a:p>
        </p:txBody>
      </p:sp>
      <p:pic>
        <p:nvPicPr>
          <p:cNvPr id="4098" name="Picture 2" descr="Image result for mulch in vegetable garden">
            <a:extLst>
              <a:ext uri="{FF2B5EF4-FFF2-40B4-BE49-F238E27FC236}">
                <a16:creationId xmlns:a16="http://schemas.microsoft.com/office/drawing/2014/main" id="{EB93B7EB-BA78-4680-A043-1C068B92EC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786" r="19995" b="1"/>
          <a:stretch/>
        </p:blipFill>
        <p:spPr bwMode="auto">
          <a:xfrm>
            <a:off x="508000" y="2159331"/>
            <a:ext cx="4067572" cy="3882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44337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499FF-E426-4041-8D54-34D93B97D6F7}"/>
              </a:ext>
            </a:extLst>
          </p:cNvPr>
          <p:cNvSpPr>
            <a:spLocks noGrp="1"/>
          </p:cNvSpPr>
          <p:nvPr>
            <p:ph type="title"/>
          </p:nvPr>
        </p:nvSpPr>
        <p:spPr>
          <a:xfrm>
            <a:off x="508000" y="609600"/>
            <a:ext cx="6447501" cy="1320800"/>
          </a:xfrm>
        </p:spPr>
        <p:txBody>
          <a:bodyPr anchor="t">
            <a:normAutofit fontScale="90000"/>
          </a:bodyPr>
          <a:lstStyle/>
          <a:p>
            <a:r>
              <a:rPr lang="en-US" dirty="0"/>
              <a:t>ENHANCE: Summer Intercropping w/ Cover Crops</a:t>
            </a:r>
          </a:p>
        </p:txBody>
      </p:sp>
      <p:sp>
        <p:nvSpPr>
          <p:cNvPr id="2055" name="Content Placeholder 2054">
            <a:extLst>
              <a:ext uri="{FF2B5EF4-FFF2-40B4-BE49-F238E27FC236}">
                <a16:creationId xmlns:a16="http://schemas.microsoft.com/office/drawing/2014/main" id="{DC1AE936-B4FC-4CF0-BCC1-1C77C840B2C6}"/>
              </a:ext>
            </a:extLst>
          </p:cNvPr>
          <p:cNvSpPr>
            <a:spLocks noGrp="1"/>
          </p:cNvSpPr>
          <p:nvPr>
            <p:ph idx="1"/>
          </p:nvPr>
        </p:nvSpPr>
        <p:spPr>
          <a:xfrm>
            <a:off x="4752215" y="2160589"/>
            <a:ext cx="2432356" cy="3881104"/>
          </a:xfrm>
        </p:spPr>
        <p:txBody>
          <a:bodyPr>
            <a:normAutofit fontScale="92500" lnSpcReduction="20000"/>
          </a:bodyPr>
          <a:lstStyle/>
          <a:p>
            <a:r>
              <a:rPr lang="en-US" dirty="0"/>
              <a:t>Builds SOM</a:t>
            </a:r>
          </a:p>
          <a:p>
            <a:r>
              <a:rPr lang="en-US" dirty="0"/>
              <a:t>Pulls carbon out of the air</a:t>
            </a:r>
          </a:p>
          <a:p>
            <a:r>
              <a:rPr lang="en-US" dirty="0"/>
              <a:t>Is a pollinator and beneficial insect haven</a:t>
            </a:r>
          </a:p>
          <a:p>
            <a:r>
              <a:rPr lang="en-US" dirty="0"/>
              <a:t>Reduces weed pressure</a:t>
            </a:r>
          </a:p>
          <a:p>
            <a:r>
              <a:rPr lang="en-US" dirty="0"/>
              <a:t>Cools soil temperature dramatically in the summer (warms it in the spring)</a:t>
            </a:r>
          </a:p>
          <a:p>
            <a:r>
              <a:rPr lang="en-US" dirty="0"/>
              <a:t>Limits evaporation</a:t>
            </a:r>
          </a:p>
        </p:txBody>
      </p:sp>
      <p:pic>
        <p:nvPicPr>
          <p:cNvPr id="2053" name="Picture 2" descr="Image result for cover crops between rows in the garden">
            <a:extLst>
              <a:ext uri="{FF2B5EF4-FFF2-40B4-BE49-F238E27FC236}">
                <a16:creationId xmlns:a16="http://schemas.microsoft.com/office/drawing/2014/main" id="{460E7368-E3D3-4048-B91E-D68EFC5374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731" r="9690" b="-2"/>
          <a:stretch/>
        </p:blipFill>
        <p:spPr bwMode="auto">
          <a:xfrm>
            <a:off x="508000" y="2159331"/>
            <a:ext cx="4067572" cy="3882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9013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hand holding a piece of grass&#10;&#10;Description automatically generated">
            <a:extLst>
              <a:ext uri="{FF2B5EF4-FFF2-40B4-BE49-F238E27FC236}">
                <a16:creationId xmlns:a16="http://schemas.microsoft.com/office/drawing/2014/main" id="{CC0A3808-3111-4A2F-ACB3-B3421BC2EFFE}"/>
              </a:ext>
            </a:extLst>
          </p:cNvPr>
          <p:cNvPicPr>
            <a:picLocks noChangeAspect="1"/>
          </p:cNvPicPr>
          <p:nvPr/>
        </p:nvPicPr>
        <p:blipFill rotWithShape="1">
          <a:blip r:embed="rId2">
            <a:duotone>
              <a:prstClr val="black"/>
              <a:schemeClr val="tx2">
                <a:tint val="45000"/>
                <a:satMod val="400000"/>
              </a:schemeClr>
            </a:duotone>
            <a:alphaModFix amt="4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564" r="33103" b="1"/>
          <a:stretch/>
        </p:blipFill>
        <p:spPr>
          <a:xfrm>
            <a:off x="20" y="10"/>
            <a:ext cx="9143980" cy="6857990"/>
          </a:xfrm>
          <a:prstGeom prst="rect">
            <a:avLst/>
          </a:prstGeom>
        </p:spPr>
      </p:pic>
      <p:sp>
        <p:nvSpPr>
          <p:cNvPr id="2" name="Title 1">
            <a:extLst>
              <a:ext uri="{FF2B5EF4-FFF2-40B4-BE49-F238E27FC236}">
                <a16:creationId xmlns:a16="http://schemas.microsoft.com/office/drawing/2014/main" id="{214E028D-6614-4F1D-B8A9-DFDED904768D}"/>
              </a:ext>
            </a:extLst>
          </p:cNvPr>
          <p:cNvSpPr>
            <a:spLocks noGrp="1"/>
          </p:cNvSpPr>
          <p:nvPr>
            <p:ph type="title"/>
          </p:nvPr>
        </p:nvSpPr>
        <p:spPr>
          <a:xfrm>
            <a:off x="508000" y="609600"/>
            <a:ext cx="6447501" cy="1320800"/>
          </a:xfrm>
        </p:spPr>
        <p:txBody>
          <a:bodyPr>
            <a:normAutofit/>
          </a:bodyPr>
          <a:lstStyle/>
          <a:p>
            <a:r>
              <a:rPr lang="en-US" dirty="0"/>
              <a:t>PROTECT: Limit tilling to top 2”</a:t>
            </a:r>
          </a:p>
        </p:txBody>
      </p:sp>
      <p:sp>
        <p:nvSpPr>
          <p:cNvPr id="3" name="Content Placeholder 2">
            <a:extLst>
              <a:ext uri="{FF2B5EF4-FFF2-40B4-BE49-F238E27FC236}">
                <a16:creationId xmlns:a16="http://schemas.microsoft.com/office/drawing/2014/main" id="{6D7F0999-7E3D-4939-B87F-943C4D2E35E0}"/>
              </a:ext>
            </a:extLst>
          </p:cNvPr>
          <p:cNvSpPr>
            <a:spLocks noGrp="1"/>
          </p:cNvSpPr>
          <p:nvPr>
            <p:ph idx="1"/>
          </p:nvPr>
        </p:nvSpPr>
        <p:spPr>
          <a:xfrm>
            <a:off x="508000" y="2160589"/>
            <a:ext cx="6447501" cy="3880773"/>
          </a:xfrm>
        </p:spPr>
        <p:txBody>
          <a:bodyPr>
            <a:normAutofit/>
          </a:bodyPr>
          <a:lstStyle/>
          <a:p>
            <a:r>
              <a:rPr lang="en-US">
                <a:solidFill>
                  <a:srgbClr val="FFFFFF"/>
                </a:solidFill>
              </a:rPr>
              <a:t>The more the soil is disturbed, the more organic matter decomposes as CO2. </a:t>
            </a:r>
          </a:p>
          <a:p>
            <a:r>
              <a:rPr lang="en-US">
                <a:solidFill>
                  <a:srgbClr val="FFFFFF"/>
                </a:solidFill>
              </a:rPr>
              <a:t>The fungi, bacteria, and other microbes in the soil is what delivers nutrients to roots…AND</a:t>
            </a:r>
          </a:p>
          <a:p>
            <a:r>
              <a:rPr lang="en-US">
                <a:solidFill>
                  <a:srgbClr val="FFFFFF"/>
                </a:solidFill>
              </a:rPr>
              <a:t>They are the communication system between plants that helps share resources or protect them in time of stress.</a:t>
            </a:r>
          </a:p>
          <a:p>
            <a:r>
              <a:rPr lang="en-US">
                <a:solidFill>
                  <a:srgbClr val="FFFFFF"/>
                </a:solidFill>
              </a:rPr>
              <a:t>THE SOIL IS THE IMMUNE SYSTEM OF YOUR PLANT</a:t>
            </a:r>
          </a:p>
        </p:txBody>
      </p:sp>
    </p:spTree>
    <p:extLst>
      <p:ext uri="{BB962C8B-B14F-4D97-AF65-F5344CB8AC3E}">
        <p14:creationId xmlns:p14="http://schemas.microsoft.com/office/powerpoint/2010/main" val="4256663820"/>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B1BF4-CA93-4985-AA95-2709E10E40A3}"/>
              </a:ext>
            </a:extLst>
          </p:cNvPr>
          <p:cNvSpPr>
            <a:spLocks noGrp="1"/>
          </p:cNvSpPr>
          <p:nvPr>
            <p:ph type="title"/>
          </p:nvPr>
        </p:nvSpPr>
        <p:spPr>
          <a:xfrm>
            <a:off x="508000" y="609600"/>
            <a:ext cx="6447501" cy="1320800"/>
          </a:xfrm>
        </p:spPr>
        <p:txBody>
          <a:bodyPr anchor="t">
            <a:normAutofit fontScale="90000"/>
          </a:bodyPr>
          <a:lstStyle/>
          <a:p>
            <a:r>
              <a:rPr lang="en-US" dirty="0"/>
              <a:t>ENHANCE: Summer Intercropping w/ Cover Crops</a:t>
            </a:r>
          </a:p>
        </p:txBody>
      </p:sp>
      <p:sp>
        <p:nvSpPr>
          <p:cNvPr id="3" name="Content Placeholder 2">
            <a:extLst>
              <a:ext uri="{FF2B5EF4-FFF2-40B4-BE49-F238E27FC236}">
                <a16:creationId xmlns:a16="http://schemas.microsoft.com/office/drawing/2014/main" id="{427C9EB6-DF32-4241-85A6-A97B7239B8D2}"/>
              </a:ext>
            </a:extLst>
          </p:cNvPr>
          <p:cNvSpPr>
            <a:spLocks noGrp="1"/>
          </p:cNvSpPr>
          <p:nvPr>
            <p:ph idx="1"/>
          </p:nvPr>
        </p:nvSpPr>
        <p:spPr>
          <a:xfrm>
            <a:off x="4752215" y="2160589"/>
            <a:ext cx="2201035" cy="3880773"/>
          </a:xfrm>
        </p:spPr>
        <p:txBody>
          <a:bodyPr>
            <a:normAutofit/>
          </a:bodyPr>
          <a:lstStyle/>
          <a:p>
            <a:endParaRPr lang="en-US"/>
          </a:p>
        </p:txBody>
      </p:sp>
      <p:pic>
        <p:nvPicPr>
          <p:cNvPr id="1026" name="Picture 2" descr="Image result for clover between rows in the garden">
            <a:extLst>
              <a:ext uri="{FF2B5EF4-FFF2-40B4-BE49-F238E27FC236}">
                <a16:creationId xmlns:a16="http://schemas.microsoft.com/office/drawing/2014/main" id="{9C2D6F85-562E-46D4-B704-F4F2E6BD4D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09" r="21917" b="-2"/>
          <a:stretch/>
        </p:blipFill>
        <p:spPr bwMode="auto">
          <a:xfrm>
            <a:off x="508000" y="2159331"/>
            <a:ext cx="4067572" cy="3882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0009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5" descr="A close up of a flower&#10;&#10;Description automatically generated">
            <a:extLst>
              <a:ext uri="{FF2B5EF4-FFF2-40B4-BE49-F238E27FC236}">
                <a16:creationId xmlns:a16="http://schemas.microsoft.com/office/drawing/2014/main" id="{90804248-6B78-45CF-B907-085B25DEBCEA}"/>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5140" r="18271" b="659"/>
          <a:stretch/>
        </p:blipFill>
        <p:spPr>
          <a:xfrm>
            <a:off x="3202390" y="-1"/>
            <a:ext cx="5941610"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C3E61653-6843-44B5-9DDD-226BD158453B}"/>
              </a:ext>
            </a:extLst>
          </p:cNvPr>
          <p:cNvSpPr>
            <a:spLocks noGrp="1"/>
          </p:cNvSpPr>
          <p:nvPr>
            <p:ph type="ctrTitle"/>
          </p:nvPr>
        </p:nvSpPr>
        <p:spPr>
          <a:xfrm>
            <a:off x="501650" y="1678666"/>
            <a:ext cx="3066142" cy="2369093"/>
          </a:xfrm>
        </p:spPr>
        <p:txBody>
          <a:bodyPr>
            <a:normAutofit/>
          </a:bodyPr>
          <a:lstStyle/>
          <a:p>
            <a:pPr>
              <a:lnSpc>
                <a:spcPct val="90000"/>
              </a:lnSpc>
            </a:pPr>
            <a:r>
              <a:rPr lang="en-US" sz="2600"/>
              <a:t>ENHANCE/ADAPT: Anticipating Changes in Biodiversity</a:t>
            </a:r>
          </a:p>
        </p:txBody>
      </p:sp>
      <p:sp>
        <p:nvSpPr>
          <p:cNvPr id="4" name="Subtitle 3">
            <a:extLst>
              <a:ext uri="{FF2B5EF4-FFF2-40B4-BE49-F238E27FC236}">
                <a16:creationId xmlns:a16="http://schemas.microsoft.com/office/drawing/2014/main" id="{658A6692-165E-4C49-AB1A-0E643D76178C}"/>
              </a:ext>
            </a:extLst>
          </p:cNvPr>
          <p:cNvSpPr>
            <a:spLocks noGrp="1"/>
          </p:cNvSpPr>
          <p:nvPr>
            <p:ph type="subTitle" idx="1"/>
          </p:nvPr>
        </p:nvSpPr>
        <p:spPr>
          <a:xfrm>
            <a:off x="508001" y="4050831"/>
            <a:ext cx="3059791" cy="1096901"/>
          </a:xfrm>
        </p:spPr>
        <p:txBody>
          <a:bodyPr>
            <a:normAutofit/>
          </a:bodyPr>
          <a:lstStyle/>
          <a:p>
            <a:endParaRPr lang="en-US" sz="1400"/>
          </a:p>
        </p:txBody>
      </p:sp>
      <p:cxnSp>
        <p:nvCxnSpPr>
          <p:cNvPr id="12" name="Straight Connector 11">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9800010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73817-EFA5-4593-93B5-1B87952DD12F}"/>
              </a:ext>
            </a:extLst>
          </p:cNvPr>
          <p:cNvSpPr>
            <a:spLocks noGrp="1"/>
          </p:cNvSpPr>
          <p:nvPr>
            <p:ph type="title"/>
          </p:nvPr>
        </p:nvSpPr>
        <p:spPr>
          <a:xfrm>
            <a:off x="3119418" y="609600"/>
            <a:ext cx="3836082" cy="1320800"/>
          </a:xfrm>
        </p:spPr>
        <p:txBody>
          <a:bodyPr>
            <a:normAutofit/>
          </a:bodyPr>
          <a:lstStyle/>
          <a:p>
            <a:r>
              <a:rPr lang="en-US" dirty="0"/>
              <a:t>Foxglove Beardtongue</a:t>
            </a:r>
          </a:p>
        </p:txBody>
      </p:sp>
      <p:pic>
        <p:nvPicPr>
          <p:cNvPr id="12" name="Picture 11" descr="A close up of a flower garden&#10;&#10;Description automatically generated">
            <a:extLst>
              <a:ext uri="{FF2B5EF4-FFF2-40B4-BE49-F238E27FC236}">
                <a16:creationId xmlns:a16="http://schemas.microsoft.com/office/drawing/2014/main" id="{1D23CAC5-8941-4CD2-9B2C-3A35198D2069}"/>
              </a:ext>
            </a:extLst>
          </p:cNvPr>
          <p:cNvPicPr>
            <a:picLocks noChangeAspect="1"/>
          </p:cNvPicPr>
          <p:nvPr/>
        </p:nvPicPr>
        <p:blipFill rotWithShape="1">
          <a:blip r:embed="rId2">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3709" r="-2" b="26806"/>
          <a:stretch/>
        </p:blipFill>
        <p:spPr>
          <a:xfrm>
            <a:off x="381852" y="10"/>
            <a:ext cx="2638407" cy="2282808"/>
          </a:xfrm>
          <a:custGeom>
            <a:avLst/>
            <a:gdLst>
              <a:gd name="connsiteX0" fmla="*/ 339471 w 3517876"/>
              <a:gd name="connsiteY0" fmla="*/ 0 h 2282818"/>
              <a:gd name="connsiteX1" fmla="*/ 3517876 w 3517876"/>
              <a:gd name="connsiteY1" fmla="*/ 0 h 2282818"/>
              <a:gd name="connsiteX2" fmla="*/ 3471247 w 3517876"/>
              <a:gd name="connsiteY2" fmla="*/ 312174 h 2282818"/>
              <a:gd name="connsiteX3" fmla="*/ 3471133 w 3517876"/>
              <a:gd name="connsiteY3" fmla="*/ 312174 h 2282818"/>
              <a:gd name="connsiteX4" fmla="*/ 3176778 w 3517876"/>
              <a:gd name="connsiteY4" fmla="*/ 2282818 h 2282818"/>
              <a:gd name="connsiteX5" fmla="*/ 0 w 3517876"/>
              <a:gd name="connsiteY5" fmla="*/ 2282818 h 228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7876" h="2282818">
                <a:moveTo>
                  <a:pt x="339471" y="0"/>
                </a:moveTo>
                <a:lnTo>
                  <a:pt x="3517876" y="0"/>
                </a:lnTo>
                <a:lnTo>
                  <a:pt x="3471247" y="312174"/>
                </a:lnTo>
                <a:lnTo>
                  <a:pt x="3471133" y="312174"/>
                </a:lnTo>
                <a:lnTo>
                  <a:pt x="3176778" y="2282818"/>
                </a:lnTo>
                <a:lnTo>
                  <a:pt x="0" y="2282818"/>
                </a:lnTo>
                <a:close/>
              </a:path>
            </a:pathLst>
          </a:custGeom>
        </p:spPr>
      </p:pic>
      <p:pic>
        <p:nvPicPr>
          <p:cNvPr id="24" name="Content Placeholder 5">
            <a:extLst>
              <a:ext uri="{FF2B5EF4-FFF2-40B4-BE49-F238E27FC236}">
                <a16:creationId xmlns:a16="http://schemas.microsoft.com/office/drawing/2014/main" id="{769EA152-76E2-4411-A536-B5B3EC2F0033}"/>
              </a:ext>
            </a:extLst>
          </p:cNvPr>
          <p:cNvPicPr>
            <a:picLocks noChangeAspect="1"/>
          </p:cNvPicPr>
          <p:nvPr/>
        </p:nvPicPr>
        <p:blipFill rotWithShape="1">
          <a:blip r:embed="rId4">
            <a:alphaModFix/>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6840" r="-4" b="6921"/>
          <a:stretch/>
        </p:blipFill>
        <p:spPr>
          <a:xfrm>
            <a:off x="127249" y="2289183"/>
            <a:ext cx="2636117" cy="2273270"/>
          </a:xfrm>
          <a:custGeom>
            <a:avLst/>
            <a:gdLst>
              <a:gd name="connsiteX0" fmla="*/ 338051 w 3514822"/>
              <a:gd name="connsiteY0" fmla="*/ 0 h 2273270"/>
              <a:gd name="connsiteX1" fmla="*/ 3514822 w 3514822"/>
              <a:gd name="connsiteY1" fmla="*/ 0 h 2273270"/>
              <a:gd name="connsiteX2" fmla="*/ 3175264 w 3514822"/>
              <a:gd name="connsiteY2" fmla="*/ 2273270 h 2273270"/>
              <a:gd name="connsiteX3" fmla="*/ 0 w 3514822"/>
              <a:gd name="connsiteY3" fmla="*/ 2273270 h 2273270"/>
            </a:gdLst>
            <a:ahLst/>
            <a:cxnLst>
              <a:cxn ang="0">
                <a:pos x="connsiteX0" y="connsiteY0"/>
              </a:cxn>
              <a:cxn ang="0">
                <a:pos x="connsiteX1" y="connsiteY1"/>
              </a:cxn>
              <a:cxn ang="0">
                <a:pos x="connsiteX2" y="connsiteY2"/>
              </a:cxn>
              <a:cxn ang="0">
                <a:pos x="connsiteX3" y="connsiteY3"/>
              </a:cxn>
            </a:cxnLst>
            <a:rect l="l" t="t" r="r" b="b"/>
            <a:pathLst>
              <a:path w="3514822" h="2273270">
                <a:moveTo>
                  <a:pt x="338051" y="0"/>
                </a:moveTo>
                <a:lnTo>
                  <a:pt x="3514822" y="0"/>
                </a:lnTo>
                <a:lnTo>
                  <a:pt x="3175264" y="2273270"/>
                </a:lnTo>
                <a:lnTo>
                  <a:pt x="0" y="2273270"/>
                </a:lnTo>
                <a:close/>
              </a:path>
            </a:pathLst>
          </a:custGeom>
        </p:spPr>
      </p:pic>
      <p:pic>
        <p:nvPicPr>
          <p:cNvPr id="9" name="Picture 8" descr="A close up of a flower&#10;&#10;Description automatically generated">
            <a:extLst>
              <a:ext uri="{FF2B5EF4-FFF2-40B4-BE49-F238E27FC236}">
                <a16:creationId xmlns:a16="http://schemas.microsoft.com/office/drawing/2014/main" id="{10BAB22B-FF91-4411-8E70-196B9B677600}"/>
              </a:ext>
            </a:extLst>
          </p:cNvPr>
          <p:cNvPicPr>
            <a:picLocks noChangeAspect="1"/>
          </p:cNvPicPr>
          <p:nvPr/>
        </p:nvPicPr>
        <p:blipFill rotWithShape="1">
          <a:blip r:embed="rId6">
            <a:alphaModFix/>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13696" r="-4" b="-4"/>
          <a:stretch/>
        </p:blipFill>
        <p:spPr>
          <a:xfrm>
            <a:off x="-7974" y="4565636"/>
            <a:ext cx="2516671" cy="2292364"/>
          </a:xfrm>
          <a:custGeom>
            <a:avLst/>
            <a:gdLst>
              <a:gd name="connsiteX0" fmla="*/ 180299 w 3355563"/>
              <a:gd name="connsiteY0" fmla="*/ 0 h 2292364"/>
              <a:gd name="connsiteX1" fmla="*/ 3355563 w 3355563"/>
              <a:gd name="connsiteY1" fmla="*/ 0 h 2292364"/>
              <a:gd name="connsiteX2" fmla="*/ 3013153 w 3355563"/>
              <a:gd name="connsiteY2" fmla="*/ 2292364 h 2292364"/>
              <a:gd name="connsiteX3" fmla="*/ 0 w 3355563"/>
              <a:gd name="connsiteY3" fmla="*/ 2292364 h 2292364"/>
              <a:gd name="connsiteX4" fmla="*/ 0 w 3355563"/>
              <a:gd name="connsiteY4" fmla="*/ 1212444 h 2292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5563" h="2292364">
                <a:moveTo>
                  <a:pt x="180299" y="0"/>
                </a:moveTo>
                <a:lnTo>
                  <a:pt x="3355563" y="0"/>
                </a:lnTo>
                <a:lnTo>
                  <a:pt x="3013153" y="2292364"/>
                </a:lnTo>
                <a:lnTo>
                  <a:pt x="0" y="2292364"/>
                </a:lnTo>
                <a:lnTo>
                  <a:pt x="0" y="1212444"/>
                </a:lnTo>
                <a:close/>
              </a:path>
            </a:pathLst>
          </a:custGeom>
        </p:spPr>
      </p:pic>
      <p:sp>
        <p:nvSpPr>
          <p:cNvPr id="26" name="Isosceles Triangle 30">
            <a:extLst>
              <a:ext uri="{FF2B5EF4-FFF2-40B4-BE49-F238E27FC236}">
                <a16:creationId xmlns:a16="http://schemas.microsoft.com/office/drawing/2014/main" id="{FD076C4F-CB47-4A2D-95A1-9D5E3C2B76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7975" y="0"/>
            <a:ext cx="63194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23" name="Straight Connector 22">
            <a:extLst>
              <a:ext uri="{FF2B5EF4-FFF2-40B4-BE49-F238E27FC236}">
                <a16:creationId xmlns:a16="http://schemas.microsoft.com/office/drawing/2014/main" id="{EEAF915B-5344-46DC-8097-7DAF062774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2924" y="2282818"/>
            <a:ext cx="240456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0B738F4-B505-468D-996C-FEC3D1CA10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2022" y="4565636"/>
            <a:ext cx="240456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Isosceles Triangle 30">
            <a:extLst>
              <a:ext uri="{FF2B5EF4-FFF2-40B4-BE49-F238E27FC236}">
                <a16:creationId xmlns:a16="http://schemas.microsoft.com/office/drawing/2014/main" id="{6F953D60-C1AF-4BFA-9B22-BFE8F0BA1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727"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Content Placeholder 17">
            <a:extLst>
              <a:ext uri="{FF2B5EF4-FFF2-40B4-BE49-F238E27FC236}">
                <a16:creationId xmlns:a16="http://schemas.microsoft.com/office/drawing/2014/main" id="{FCFD1C87-136E-408E-BD31-E85DEF2E4FB2}"/>
              </a:ext>
            </a:extLst>
          </p:cNvPr>
          <p:cNvSpPr>
            <a:spLocks noGrp="1"/>
          </p:cNvSpPr>
          <p:nvPr>
            <p:ph idx="1"/>
          </p:nvPr>
        </p:nvSpPr>
        <p:spPr>
          <a:xfrm>
            <a:off x="3119418" y="2160589"/>
            <a:ext cx="3836082" cy="3880773"/>
          </a:xfrm>
        </p:spPr>
        <p:txBody>
          <a:bodyPr>
            <a:normAutofit/>
          </a:bodyPr>
          <a:lstStyle/>
          <a:p>
            <a:r>
              <a:rPr lang="en-US" dirty="0"/>
              <a:t>A great bloomer for clay loam in areas with poor drainage. </a:t>
            </a:r>
          </a:p>
          <a:p>
            <a:r>
              <a:rPr lang="en-US" b="1" dirty="0"/>
              <a:t>Use Wildlife:</a:t>
            </a:r>
            <a:r>
              <a:rPr lang="en-US" dirty="0"/>
              <a:t> Hummingbirds and bumblebees </a:t>
            </a:r>
          </a:p>
          <a:p>
            <a:r>
              <a:rPr lang="en-US" b="1" dirty="0"/>
              <a:t>Attracts:</a:t>
            </a:r>
            <a:r>
              <a:rPr lang="en-US" dirty="0"/>
              <a:t> Hummingbirds </a:t>
            </a:r>
          </a:p>
          <a:p>
            <a:r>
              <a:rPr lang="en-US" b="1" dirty="0"/>
              <a:t>Nectar Source:</a:t>
            </a:r>
            <a:r>
              <a:rPr lang="en-US" dirty="0"/>
              <a:t> yes</a:t>
            </a:r>
          </a:p>
          <a:p>
            <a:r>
              <a:rPr lang="en-US" dirty="0"/>
              <a:t>Value to Beneficial Insects</a:t>
            </a:r>
          </a:p>
          <a:p>
            <a:r>
              <a:rPr lang="en-US" dirty="0"/>
              <a:t>Special Value to Native Bees</a:t>
            </a:r>
          </a:p>
        </p:txBody>
      </p:sp>
    </p:spTree>
    <p:extLst>
      <p:ext uri="{BB962C8B-B14F-4D97-AF65-F5344CB8AC3E}">
        <p14:creationId xmlns:p14="http://schemas.microsoft.com/office/powerpoint/2010/main" val="28978778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59717-FFBE-4508-891C-5F7E7E3A8EFA}"/>
              </a:ext>
            </a:extLst>
          </p:cNvPr>
          <p:cNvSpPr>
            <a:spLocks noGrp="1"/>
          </p:cNvSpPr>
          <p:nvPr>
            <p:ph type="title"/>
          </p:nvPr>
        </p:nvSpPr>
        <p:spPr>
          <a:xfrm>
            <a:off x="3119418" y="609600"/>
            <a:ext cx="3836082" cy="1320800"/>
          </a:xfrm>
        </p:spPr>
        <p:txBody>
          <a:bodyPr>
            <a:normAutofit/>
          </a:bodyPr>
          <a:lstStyle/>
          <a:p>
            <a:r>
              <a:rPr lang="en-US" dirty="0"/>
              <a:t>False Indigo Bush</a:t>
            </a:r>
          </a:p>
        </p:txBody>
      </p:sp>
      <p:pic>
        <p:nvPicPr>
          <p:cNvPr id="8" name="Picture 7" descr="A close up of a green plant&#10;&#10;Description automatically generated">
            <a:extLst>
              <a:ext uri="{FF2B5EF4-FFF2-40B4-BE49-F238E27FC236}">
                <a16:creationId xmlns:a16="http://schemas.microsoft.com/office/drawing/2014/main" id="{D787B2BF-7AC8-4EC4-A518-07BB9B37D020}"/>
              </a:ext>
            </a:extLst>
          </p:cNvPr>
          <p:cNvPicPr>
            <a:picLocks noChangeAspect="1"/>
          </p:cNvPicPr>
          <p:nvPr/>
        </p:nvPicPr>
        <p:blipFill rotWithShape="1">
          <a:blip r:embed="rId2">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9688" r="3625" b="-5"/>
          <a:stretch/>
        </p:blipFill>
        <p:spPr>
          <a:xfrm>
            <a:off x="381852" y="10"/>
            <a:ext cx="2638407" cy="2282808"/>
          </a:xfrm>
          <a:custGeom>
            <a:avLst/>
            <a:gdLst>
              <a:gd name="connsiteX0" fmla="*/ 339471 w 3517876"/>
              <a:gd name="connsiteY0" fmla="*/ 0 h 2282818"/>
              <a:gd name="connsiteX1" fmla="*/ 3517876 w 3517876"/>
              <a:gd name="connsiteY1" fmla="*/ 0 h 2282818"/>
              <a:gd name="connsiteX2" fmla="*/ 3471247 w 3517876"/>
              <a:gd name="connsiteY2" fmla="*/ 312174 h 2282818"/>
              <a:gd name="connsiteX3" fmla="*/ 3471133 w 3517876"/>
              <a:gd name="connsiteY3" fmla="*/ 312174 h 2282818"/>
              <a:gd name="connsiteX4" fmla="*/ 3176778 w 3517876"/>
              <a:gd name="connsiteY4" fmla="*/ 2282818 h 2282818"/>
              <a:gd name="connsiteX5" fmla="*/ 0 w 3517876"/>
              <a:gd name="connsiteY5" fmla="*/ 2282818 h 228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7876" h="2282818">
                <a:moveTo>
                  <a:pt x="339471" y="0"/>
                </a:moveTo>
                <a:lnTo>
                  <a:pt x="3517876" y="0"/>
                </a:lnTo>
                <a:lnTo>
                  <a:pt x="3471247" y="312174"/>
                </a:lnTo>
                <a:lnTo>
                  <a:pt x="3471133" y="312174"/>
                </a:lnTo>
                <a:lnTo>
                  <a:pt x="3176778" y="2282818"/>
                </a:lnTo>
                <a:lnTo>
                  <a:pt x="0" y="2282818"/>
                </a:lnTo>
                <a:close/>
              </a:path>
            </a:pathLst>
          </a:custGeom>
        </p:spPr>
      </p:pic>
      <p:pic>
        <p:nvPicPr>
          <p:cNvPr id="11" name="Picture 10" descr="A purple flower on a plant&#10;&#10;Description automatically generated">
            <a:extLst>
              <a:ext uri="{FF2B5EF4-FFF2-40B4-BE49-F238E27FC236}">
                <a16:creationId xmlns:a16="http://schemas.microsoft.com/office/drawing/2014/main" id="{6228ACDD-9867-47A9-9BA1-FE7EB736A52D}"/>
              </a:ext>
            </a:extLst>
          </p:cNvPr>
          <p:cNvPicPr>
            <a:picLocks noChangeAspect="1"/>
          </p:cNvPicPr>
          <p:nvPr/>
        </p:nvPicPr>
        <p:blipFill rotWithShape="1">
          <a:blip r:embed="rId4">
            <a:alphaModFix/>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9102" r="13493" b="-1"/>
          <a:stretch/>
        </p:blipFill>
        <p:spPr>
          <a:xfrm>
            <a:off x="127249" y="2289183"/>
            <a:ext cx="2636117" cy="2273270"/>
          </a:xfrm>
          <a:custGeom>
            <a:avLst/>
            <a:gdLst>
              <a:gd name="connsiteX0" fmla="*/ 338051 w 3514822"/>
              <a:gd name="connsiteY0" fmla="*/ 0 h 2273270"/>
              <a:gd name="connsiteX1" fmla="*/ 3514822 w 3514822"/>
              <a:gd name="connsiteY1" fmla="*/ 0 h 2273270"/>
              <a:gd name="connsiteX2" fmla="*/ 3175264 w 3514822"/>
              <a:gd name="connsiteY2" fmla="*/ 2273270 h 2273270"/>
              <a:gd name="connsiteX3" fmla="*/ 0 w 3514822"/>
              <a:gd name="connsiteY3" fmla="*/ 2273270 h 2273270"/>
            </a:gdLst>
            <a:ahLst/>
            <a:cxnLst>
              <a:cxn ang="0">
                <a:pos x="connsiteX0" y="connsiteY0"/>
              </a:cxn>
              <a:cxn ang="0">
                <a:pos x="connsiteX1" y="connsiteY1"/>
              </a:cxn>
              <a:cxn ang="0">
                <a:pos x="connsiteX2" y="connsiteY2"/>
              </a:cxn>
              <a:cxn ang="0">
                <a:pos x="connsiteX3" y="connsiteY3"/>
              </a:cxn>
            </a:cxnLst>
            <a:rect l="l" t="t" r="r" b="b"/>
            <a:pathLst>
              <a:path w="3514822" h="2273270">
                <a:moveTo>
                  <a:pt x="338051" y="0"/>
                </a:moveTo>
                <a:lnTo>
                  <a:pt x="3514822" y="0"/>
                </a:lnTo>
                <a:lnTo>
                  <a:pt x="3175264" y="2273270"/>
                </a:lnTo>
                <a:lnTo>
                  <a:pt x="0" y="2273270"/>
                </a:lnTo>
                <a:close/>
              </a:path>
            </a:pathLst>
          </a:custGeom>
        </p:spPr>
      </p:pic>
      <p:pic>
        <p:nvPicPr>
          <p:cNvPr id="5" name="Picture 4" descr="A vase filled with purple flowers&#10;&#10;Description automatically generated">
            <a:extLst>
              <a:ext uri="{FF2B5EF4-FFF2-40B4-BE49-F238E27FC236}">
                <a16:creationId xmlns:a16="http://schemas.microsoft.com/office/drawing/2014/main" id="{711322E8-A09F-4312-9B42-9850B4B70913}"/>
              </a:ext>
            </a:extLst>
          </p:cNvPr>
          <p:cNvPicPr>
            <a:picLocks noChangeAspect="1"/>
          </p:cNvPicPr>
          <p:nvPr/>
        </p:nvPicPr>
        <p:blipFill rotWithShape="1">
          <a:blip r:embed="rId6">
            <a:alphaModFix/>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9804" r="6763" b="4"/>
          <a:stretch/>
        </p:blipFill>
        <p:spPr>
          <a:xfrm>
            <a:off x="-7974" y="4565636"/>
            <a:ext cx="2516671" cy="2292364"/>
          </a:xfrm>
          <a:custGeom>
            <a:avLst/>
            <a:gdLst>
              <a:gd name="connsiteX0" fmla="*/ 180299 w 3355563"/>
              <a:gd name="connsiteY0" fmla="*/ 0 h 2292364"/>
              <a:gd name="connsiteX1" fmla="*/ 3355563 w 3355563"/>
              <a:gd name="connsiteY1" fmla="*/ 0 h 2292364"/>
              <a:gd name="connsiteX2" fmla="*/ 3013153 w 3355563"/>
              <a:gd name="connsiteY2" fmla="*/ 2292364 h 2292364"/>
              <a:gd name="connsiteX3" fmla="*/ 0 w 3355563"/>
              <a:gd name="connsiteY3" fmla="*/ 2292364 h 2292364"/>
              <a:gd name="connsiteX4" fmla="*/ 0 w 3355563"/>
              <a:gd name="connsiteY4" fmla="*/ 1212444 h 2292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5563" h="2292364">
                <a:moveTo>
                  <a:pt x="180299" y="0"/>
                </a:moveTo>
                <a:lnTo>
                  <a:pt x="3355563" y="0"/>
                </a:lnTo>
                <a:lnTo>
                  <a:pt x="3013153" y="2292364"/>
                </a:lnTo>
                <a:lnTo>
                  <a:pt x="0" y="2292364"/>
                </a:lnTo>
                <a:lnTo>
                  <a:pt x="0" y="1212444"/>
                </a:lnTo>
                <a:close/>
              </a:path>
            </a:pathLst>
          </a:custGeom>
        </p:spPr>
      </p:pic>
      <p:sp>
        <p:nvSpPr>
          <p:cNvPr id="17" name="Isosceles Triangle 30">
            <a:extLst>
              <a:ext uri="{FF2B5EF4-FFF2-40B4-BE49-F238E27FC236}">
                <a16:creationId xmlns:a16="http://schemas.microsoft.com/office/drawing/2014/main" id="{FD076C4F-CB47-4A2D-95A1-9D5E3C2B76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7975" y="0"/>
            <a:ext cx="63194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a:extLst>
              <a:ext uri="{FF2B5EF4-FFF2-40B4-BE49-F238E27FC236}">
                <a16:creationId xmlns:a16="http://schemas.microsoft.com/office/drawing/2014/main" id="{EEAF915B-5344-46DC-8097-7DAF062774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2924" y="2282818"/>
            <a:ext cx="240456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0B738F4-B505-468D-996C-FEC3D1CA10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2022" y="4565636"/>
            <a:ext cx="240456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Isosceles Triangle 30">
            <a:extLst>
              <a:ext uri="{FF2B5EF4-FFF2-40B4-BE49-F238E27FC236}">
                <a16:creationId xmlns:a16="http://schemas.microsoft.com/office/drawing/2014/main" id="{6F953D60-C1AF-4BFA-9B22-BFE8F0BA1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727"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D5308186-7110-4085-936A-8510D93105C8}"/>
              </a:ext>
            </a:extLst>
          </p:cNvPr>
          <p:cNvSpPr>
            <a:spLocks noGrp="1"/>
          </p:cNvSpPr>
          <p:nvPr>
            <p:ph idx="1"/>
          </p:nvPr>
        </p:nvSpPr>
        <p:spPr>
          <a:xfrm>
            <a:off x="3119418" y="2160589"/>
            <a:ext cx="3836082" cy="3880773"/>
          </a:xfrm>
        </p:spPr>
        <p:txBody>
          <a:bodyPr>
            <a:normAutofit fontScale="85000" lnSpcReduction="10000"/>
          </a:bodyPr>
          <a:lstStyle/>
          <a:p>
            <a:r>
              <a:rPr lang="en-US" b="1" dirty="0"/>
              <a:t>Native Habitat:</a:t>
            </a:r>
            <a:r>
              <a:rPr lang="en-US" dirty="0"/>
              <a:t> Stream &amp; pond edges; gravel bars, open woods; roadsides, canyons. </a:t>
            </a:r>
            <a:br>
              <a:rPr lang="en-US" dirty="0"/>
            </a:br>
            <a:endParaRPr lang="en-US" dirty="0"/>
          </a:p>
          <a:p>
            <a:r>
              <a:rPr lang="en-US" b="1" dirty="0"/>
              <a:t>Soil Description:</a:t>
            </a:r>
            <a:r>
              <a:rPr lang="en-US" dirty="0"/>
              <a:t> Moist soils to dry sands. pH adaptable. Sandy, Sandy Loam, Medium Loam, Clay Loam, Clay, Acid-based, Calcareous. </a:t>
            </a:r>
            <a:br>
              <a:rPr lang="en-US" dirty="0"/>
            </a:br>
            <a:endParaRPr lang="en-US" dirty="0"/>
          </a:p>
          <a:p>
            <a:r>
              <a:rPr lang="en-US" b="1" dirty="0"/>
              <a:t>Use Wildlife:</a:t>
            </a:r>
            <a:r>
              <a:rPr lang="en-US" dirty="0"/>
              <a:t> Nectar-bees, Nectar-butterflies, Nectar-insects, Browse.</a:t>
            </a:r>
          </a:p>
          <a:p>
            <a:r>
              <a:rPr lang="en-US" b="1" dirty="0"/>
              <a:t>Attracts:</a:t>
            </a:r>
            <a:r>
              <a:rPr lang="en-US" dirty="0"/>
              <a:t> Butterflies </a:t>
            </a:r>
            <a:br>
              <a:rPr lang="en-US" dirty="0"/>
            </a:br>
            <a:endParaRPr lang="en-US" dirty="0"/>
          </a:p>
          <a:p>
            <a:r>
              <a:rPr lang="en-US" dirty="0"/>
              <a:t>Special Value to Native Bees  </a:t>
            </a:r>
          </a:p>
          <a:p>
            <a:endParaRPr lang="en-US" dirty="0"/>
          </a:p>
        </p:txBody>
      </p:sp>
      <p:sp>
        <p:nvSpPr>
          <p:cNvPr id="6" name="TextBox 5">
            <a:extLst>
              <a:ext uri="{FF2B5EF4-FFF2-40B4-BE49-F238E27FC236}">
                <a16:creationId xmlns:a16="http://schemas.microsoft.com/office/drawing/2014/main" id="{C34F02DE-8E4F-49C3-81B6-2EE4369B1E54}"/>
              </a:ext>
            </a:extLst>
          </p:cNvPr>
          <p:cNvSpPr txBox="1"/>
          <p:nvPr/>
        </p:nvSpPr>
        <p:spPr>
          <a:xfrm>
            <a:off x="6569256" y="6870700"/>
            <a:ext cx="257474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7" tooltip="http://sushlaventulip06.blogspot.com/2013/09/vibgyor-series-i-for-indigo-indigo.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tooltip="https://creativecommons.org/licenses/by-nd/3.0/">
                  <a:extLst>
                    <a:ext uri="{A12FA001-AC4F-418D-AE19-62706E023703}">
                      <ahyp:hlinkClr xmlns:ahyp="http://schemas.microsoft.com/office/drawing/2018/hyperlinkcolor" val="tx"/>
                    </a:ext>
                  </a:extLst>
                </a:hlinkClick>
              </a:rPr>
              <a:t>CC BY-ND</a:t>
            </a:r>
            <a:endParaRPr lang="en-US" sz="700">
              <a:solidFill>
                <a:srgbClr val="FFFFFF"/>
              </a:solidFill>
            </a:endParaRPr>
          </a:p>
        </p:txBody>
      </p:sp>
      <p:sp>
        <p:nvSpPr>
          <p:cNvPr id="12" name="TextBox 11">
            <a:extLst>
              <a:ext uri="{FF2B5EF4-FFF2-40B4-BE49-F238E27FC236}">
                <a16:creationId xmlns:a16="http://schemas.microsoft.com/office/drawing/2014/main" id="{1A53F5D0-6313-4471-96F6-BA24D993E253}"/>
              </a:ext>
            </a:extLst>
          </p:cNvPr>
          <p:cNvSpPr txBox="1"/>
          <p:nvPr/>
        </p:nvSpPr>
        <p:spPr>
          <a:xfrm>
            <a:off x="4249514" y="6870700"/>
            <a:ext cx="255550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en.wikipedia.org/wiki/Baptisia_australi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9"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6675181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in a field&#10;&#10;Description automatically generated">
            <a:extLst>
              <a:ext uri="{FF2B5EF4-FFF2-40B4-BE49-F238E27FC236}">
                <a16:creationId xmlns:a16="http://schemas.microsoft.com/office/drawing/2014/main" id="{4EC3B592-1057-4775-8FC2-0213FBE7B1AD}"/>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2662" r="1543"/>
          <a:stretch/>
        </p:blipFill>
        <p:spPr>
          <a:xfrm>
            <a:off x="339610" y="-1"/>
            <a:ext cx="3323378" cy="2621148"/>
          </a:xfrm>
          <a:custGeom>
            <a:avLst/>
            <a:gdLst>
              <a:gd name="connsiteX0" fmla="*/ 389783 w 4431171"/>
              <a:gd name="connsiteY0" fmla="*/ 0 h 2621148"/>
              <a:gd name="connsiteX1" fmla="*/ 4431171 w 4431171"/>
              <a:gd name="connsiteY1" fmla="*/ 0 h 2621148"/>
              <a:gd name="connsiteX2" fmla="*/ 4431171 w 4431171"/>
              <a:gd name="connsiteY2" fmla="*/ 1 h 2621148"/>
              <a:gd name="connsiteX3" fmla="*/ 3573751 w 4431171"/>
              <a:gd name="connsiteY3" fmla="*/ 1 h 2621148"/>
              <a:gd name="connsiteX4" fmla="*/ 3182231 w 4431171"/>
              <a:gd name="connsiteY4" fmla="*/ 2621148 h 2621148"/>
              <a:gd name="connsiteX5" fmla="*/ 0 w 4431171"/>
              <a:gd name="connsiteY5" fmla="*/ 2621148 h 2621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1171" h="2621148">
                <a:moveTo>
                  <a:pt x="389783" y="0"/>
                </a:moveTo>
                <a:lnTo>
                  <a:pt x="4431171" y="0"/>
                </a:lnTo>
                <a:lnTo>
                  <a:pt x="4431171" y="1"/>
                </a:lnTo>
                <a:lnTo>
                  <a:pt x="3573751" y="1"/>
                </a:lnTo>
                <a:lnTo>
                  <a:pt x="3182231" y="2621148"/>
                </a:lnTo>
                <a:lnTo>
                  <a:pt x="0" y="2621148"/>
                </a:lnTo>
                <a:close/>
              </a:path>
            </a:pathLst>
          </a:custGeom>
        </p:spPr>
      </p:pic>
      <p:sp>
        <p:nvSpPr>
          <p:cNvPr id="2" name="Title 1">
            <a:extLst>
              <a:ext uri="{FF2B5EF4-FFF2-40B4-BE49-F238E27FC236}">
                <a16:creationId xmlns:a16="http://schemas.microsoft.com/office/drawing/2014/main" id="{38566931-63C9-4A71-A8FB-24BB077A77A8}"/>
              </a:ext>
            </a:extLst>
          </p:cNvPr>
          <p:cNvSpPr>
            <a:spLocks noGrp="1"/>
          </p:cNvSpPr>
          <p:nvPr>
            <p:ph type="title"/>
          </p:nvPr>
        </p:nvSpPr>
        <p:spPr>
          <a:xfrm>
            <a:off x="3119418" y="609600"/>
            <a:ext cx="3836082" cy="1320800"/>
          </a:xfrm>
        </p:spPr>
        <p:txBody>
          <a:bodyPr>
            <a:normAutofit fontScale="90000"/>
          </a:bodyPr>
          <a:lstStyle/>
          <a:p>
            <a:pPr>
              <a:lnSpc>
                <a:spcPct val="90000"/>
              </a:lnSpc>
            </a:pPr>
            <a:r>
              <a:rPr lang="en-US" sz="2800"/>
              <a:t>Importance of Community Gardens and Green Infrastructure</a:t>
            </a:r>
          </a:p>
        </p:txBody>
      </p:sp>
      <p:pic>
        <p:nvPicPr>
          <p:cNvPr id="8" name="Picture 7" descr="A bench in a garden&#10;&#10;Description automatically generated">
            <a:extLst>
              <a:ext uri="{FF2B5EF4-FFF2-40B4-BE49-F238E27FC236}">
                <a16:creationId xmlns:a16="http://schemas.microsoft.com/office/drawing/2014/main" id="{DFC2BE8D-6D34-4FE1-8F71-9EF83BAB1E59}"/>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28584" r="23157" b="1"/>
          <a:stretch/>
        </p:blipFill>
        <p:spPr>
          <a:xfrm>
            <a:off x="20" y="2621147"/>
            <a:ext cx="2726263" cy="4236853"/>
          </a:xfrm>
          <a:custGeom>
            <a:avLst/>
            <a:gdLst>
              <a:gd name="connsiteX0" fmla="*/ 452813 w 3635044"/>
              <a:gd name="connsiteY0" fmla="*/ 0 h 4236853"/>
              <a:gd name="connsiteX1" fmla="*/ 3635044 w 3635044"/>
              <a:gd name="connsiteY1" fmla="*/ 0 h 4236853"/>
              <a:gd name="connsiteX2" fmla="*/ 3002185 w 3635044"/>
              <a:gd name="connsiteY2" fmla="*/ 4236853 h 4236853"/>
              <a:gd name="connsiteX3" fmla="*/ 0 w 3635044"/>
              <a:gd name="connsiteY3" fmla="*/ 4236853 h 4236853"/>
              <a:gd name="connsiteX4" fmla="*/ 0 w 3635044"/>
              <a:gd name="connsiteY4" fmla="*/ 3045007 h 4236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5044" h="4236853">
                <a:moveTo>
                  <a:pt x="452813" y="0"/>
                </a:moveTo>
                <a:lnTo>
                  <a:pt x="3635044" y="0"/>
                </a:lnTo>
                <a:lnTo>
                  <a:pt x="3002185" y="4236853"/>
                </a:lnTo>
                <a:lnTo>
                  <a:pt x="0" y="4236853"/>
                </a:lnTo>
                <a:lnTo>
                  <a:pt x="0" y="3045007"/>
                </a:lnTo>
                <a:close/>
              </a:path>
            </a:pathLst>
          </a:custGeom>
        </p:spPr>
      </p:pic>
      <p:sp>
        <p:nvSpPr>
          <p:cNvPr id="14" name="Isosceles Triangle 30">
            <a:extLst>
              <a:ext uri="{FF2B5EF4-FFF2-40B4-BE49-F238E27FC236}">
                <a16:creationId xmlns:a16="http://schemas.microsoft.com/office/drawing/2014/main" id="{5212AA65-AC96-4A92-A0FD-EE0749BFFB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6" name="Straight Connector 15">
            <a:extLst>
              <a:ext uri="{FF2B5EF4-FFF2-40B4-BE49-F238E27FC236}">
                <a16:creationId xmlns:a16="http://schemas.microsoft.com/office/drawing/2014/main" id="{38770F72-E528-4C5A-AE35-FC504F42AC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0719" y="2621146"/>
            <a:ext cx="24423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FB276FC-B2B8-4C10-BAC9-CBB3DE7A434D}"/>
              </a:ext>
            </a:extLst>
          </p:cNvPr>
          <p:cNvSpPr>
            <a:spLocks noGrp="1"/>
          </p:cNvSpPr>
          <p:nvPr>
            <p:ph idx="1"/>
          </p:nvPr>
        </p:nvSpPr>
        <p:spPr>
          <a:xfrm>
            <a:off x="3119418" y="2160589"/>
            <a:ext cx="3836082" cy="4323335"/>
          </a:xfrm>
        </p:spPr>
        <p:txBody>
          <a:bodyPr>
            <a:normAutofit fontScale="92500" lnSpcReduction="20000"/>
          </a:bodyPr>
          <a:lstStyle/>
          <a:p>
            <a:pPr fontAlgn="base"/>
            <a:r>
              <a:rPr lang="en-US" dirty="0"/>
              <a:t>Community gardens are green infrastructure</a:t>
            </a:r>
          </a:p>
          <a:p>
            <a:pPr fontAlgn="base"/>
            <a:r>
              <a:rPr lang="en-US" dirty="0"/>
              <a:t>Climate change presents opportunities to promote urban green infrastructure and community gardens. </a:t>
            </a:r>
          </a:p>
          <a:p>
            <a:pPr fontAlgn="base"/>
            <a:r>
              <a:rPr lang="en-US" dirty="0"/>
              <a:t>Community gardens can play a critical role in anticipating potential impacts.</a:t>
            </a:r>
          </a:p>
          <a:p>
            <a:pPr fontAlgn="base"/>
            <a:r>
              <a:rPr lang="en-US" dirty="0"/>
              <a:t>Unlike human-built "gray infrastructure," green infrastructure can be conducive to grassroots stewardship and governance, and has the potential to relieve climate change-related strains on municipal budget, and improve overall human health.</a:t>
            </a:r>
          </a:p>
        </p:txBody>
      </p:sp>
    </p:spTree>
    <p:extLst>
      <p:ext uri="{BB962C8B-B14F-4D97-AF65-F5344CB8AC3E}">
        <p14:creationId xmlns:p14="http://schemas.microsoft.com/office/powerpoint/2010/main" val="10476824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6B279-4572-417B-A4B4-094C1B1CD09E}"/>
              </a:ext>
            </a:extLst>
          </p:cNvPr>
          <p:cNvSpPr>
            <a:spLocks noGrp="1"/>
          </p:cNvSpPr>
          <p:nvPr>
            <p:ph type="title"/>
          </p:nvPr>
        </p:nvSpPr>
        <p:spPr/>
        <p:txBody>
          <a:bodyPr/>
          <a:lstStyle/>
          <a:p>
            <a:r>
              <a:rPr lang="en-US" dirty="0"/>
              <a:t>False Indigo Bush</a:t>
            </a:r>
          </a:p>
        </p:txBody>
      </p:sp>
      <p:pic>
        <p:nvPicPr>
          <p:cNvPr id="5" name="Picture 4">
            <a:extLst>
              <a:ext uri="{FF2B5EF4-FFF2-40B4-BE49-F238E27FC236}">
                <a16:creationId xmlns:a16="http://schemas.microsoft.com/office/drawing/2014/main" id="{68F5A6B4-7D3E-487D-AEEC-385E42CADC13}"/>
              </a:ext>
            </a:extLst>
          </p:cNvPr>
          <p:cNvPicPr>
            <a:picLocks noChangeAspect="1"/>
          </p:cNvPicPr>
          <p:nvPr/>
        </p:nvPicPr>
        <p:blipFill>
          <a:blip r:embed="rId2"/>
          <a:stretch>
            <a:fillRect/>
          </a:stretch>
        </p:blipFill>
        <p:spPr>
          <a:xfrm>
            <a:off x="366712" y="1714500"/>
            <a:ext cx="8410575" cy="4533900"/>
          </a:xfrm>
          <a:prstGeom prst="rect">
            <a:avLst/>
          </a:prstGeom>
        </p:spPr>
      </p:pic>
      <p:pic>
        <p:nvPicPr>
          <p:cNvPr id="5121" name="Picture 1" descr="Epargyreus_clarus">
            <a:extLst>
              <a:ext uri="{FF2B5EF4-FFF2-40B4-BE49-F238E27FC236}">
                <a16:creationId xmlns:a16="http://schemas.microsoft.com/office/drawing/2014/main" id="{3DFF0845-93AE-44FB-B5A6-A59C7E0696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952625" cy="11430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Zerene_cesonia">
            <a:extLst>
              <a:ext uri="{FF2B5EF4-FFF2-40B4-BE49-F238E27FC236}">
                <a16:creationId xmlns:a16="http://schemas.microsoft.com/office/drawing/2014/main" id="{C1424CE4-C6DF-4731-88CC-D4977D6124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47775" cy="11430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Zerene_eurydice">
            <a:extLst>
              <a:ext uri="{FF2B5EF4-FFF2-40B4-BE49-F238E27FC236}">
                <a16:creationId xmlns:a16="http://schemas.microsoft.com/office/drawing/2014/main" id="{C8794D9A-35F1-437A-8408-B7E6BF6328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666875" cy="1143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trymon_melinus">
            <a:extLst>
              <a:ext uri="{FF2B5EF4-FFF2-40B4-BE49-F238E27FC236}">
                <a16:creationId xmlns:a16="http://schemas.microsoft.com/office/drawing/2014/main" id="{BD109DDF-631E-4C2A-931A-7B99DB1DAE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4097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Achalarus_lyciades">
            <a:extLst>
              <a:ext uri="{FF2B5EF4-FFF2-40B4-BE49-F238E27FC236}">
                <a16:creationId xmlns:a16="http://schemas.microsoft.com/office/drawing/2014/main" id="{A873F1E6-728B-4DF0-AC14-9ACADEEDAF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8288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4437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Content Placeholder 4">
            <a:extLst>
              <a:ext uri="{FF2B5EF4-FFF2-40B4-BE49-F238E27FC236}">
                <a16:creationId xmlns:a16="http://schemas.microsoft.com/office/drawing/2014/main" id="{B38512A7-7BCB-4D8B-A42D-7AF7510A395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7299" r="17248"/>
          <a:stretch/>
        </p:blipFill>
        <p:spPr>
          <a:xfrm>
            <a:off x="241536" y="-1"/>
            <a:ext cx="3413478" cy="3429000"/>
          </a:xfrm>
          <a:custGeom>
            <a:avLst/>
            <a:gdLst>
              <a:gd name="connsiteX0" fmla="*/ 509916 w 4551305"/>
              <a:gd name="connsiteY0" fmla="*/ 0 h 3429000"/>
              <a:gd name="connsiteX1" fmla="*/ 4551305 w 4551305"/>
              <a:gd name="connsiteY1" fmla="*/ 0 h 3429000"/>
              <a:gd name="connsiteX2" fmla="*/ 4551305 w 4551305"/>
              <a:gd name="connsiteY2" fmla="*/ 1 h 3429000"/>
              <a:gd name="connsiteX3" fmla="*/ 3693885 w 4551305"/>
              <a:gd name="connsiteY3" fmla="*/ 1 h 3429000"/>
              <a:gd name="connsiteX4" fmla="*/ 3181696 w 4551305"/>
              <a:gd name="connsiteY4" fmla="*/ 3429000 h 3429000"/>
              <a:gd name="connsiteX5" fmla="*/ 0 w 4551305"/>
              <a:gd name="connsiteY5"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1305" h="3429000">
                <a:moveTo>
                  <a:pt x="509916" y="0"/>
                </a:moveTo>
                <a:lnTo>
                  <a:pt x="4551305" y="0"/>
                </a:lnTo>
                <a:lnTo>
                  <a:pt x="4551305" y="1"/>
                </a:lnTo>
                <a:lnTo>
                  <a:pt x="3693885" y="1"/>
                </a:lnTo>
                <a:lnTo>
                  <a:pt x="3181696" y="3429000"/>
                </a:lnTo>
                <a:lnTo>
                  <a:pt x="0" y="3429000"/>
                </a:lnTo>
                <a:close/>
              </a:path>
            </a:pathLst>
          </a:custGeom>
        </p:spPr>
      </p:pic>
      <p:sp>
        <p:nvSpPr>
          <p:cNvPr id="2" name="Title 1">
            <a:extLst>
              <a:ext uri="{FF2B5EF4-FFF2-40B4-BE49-F238E27FC236}">
                <a16:creationId xmlns:a16="http://schemas.microsoft.com/office/drawing/2014/main" id="{8F4C9474-5A18-4238-B277-85D4BEDA3D3C}"/>
              </a:ext>
            </a:extLst>
          </p:cNvPr>
          <p:cNvSpPr>
            <a:spLocks noGrp="1"/>
          </p:cNvSpPr>
          <p:nvPr>
            <p:ph type="title"/>
          </p:nvPr>
        </p:nvSpPr>
        <p:spPr>
          <a:xfrm>
            <a:off x="3119418" y="609600"/>
            <a:ext cx="3836082" cy="1320800"/>
          </a:xfrm>
        </p:spPr>
        <p:txBody>
          <a:bodyPr>
            <a:normAutofit/>
          </a:bodyPr>
          <a:lstStyle/>
          <a:p>
            <a:r>
              <a:rPr lang="en-US" dirty="0"/>
              <a:t>New Jersey Tee</a:t>
            </a:r>
          </a:p>
        </p:txBody>
      </p:sp>
      <p:pic>
        <p:nvPicPr>
          <p:cNvPr id="8" name="Picture 7" descr="A close up of a plant&#10;&#10;Description automatically generated">
            <a:extLst>
              <a:ext uri="{FF2B5EF4-FFF2-40B4-BE49-F238E27FC236}">
                <a16:creationId xmlns:a16="http://schemas.microsoft.com/office/drawing/2014/main" id="{770F8089-375D-4FC1-AB6A-E9ADDD574AD7}"/>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9434" r="13497" b="-2"/>
          <a:stretch/>
        </p:blipFill>
        <p:spPr>
          <a:xfrm>
            <a:off x="-7974" y="3428999"/>
            <a:ext cx="2635781" cy="3429001"/>
          </a:xfrm>
          <a:custGeom>
            <a:avLst/>
            <a:gdLst>
              <a:gd name="connsiteX0" fmla="*/ 332680 w 3514376"/>
              <a:gd name="connsiteY0" fmla="*/ 0 h 3429001"/>
              <a:gd name="connsiteX1" fmla="*/ 3514376 w 3514376"/>
              <a:gd name="connsiteY1" fmla="*/ 0 h 3429001"/>
              <a:gd name="connsiteX2" fmla="*/ 3002186 w 3514376"/>
              <a:gd name="connsiteY2" fmla="*/ 3429001 h 3429001"/>
              <a:gd name="connsiteX3" fmla="*/ 0 w 3514376"/>
              <a:gd name="connsiteY3" fmla="*/ 3429001 h 3429001"/>
              <a:gd name="connsiteX4" fmla="*/ 0 w 3514376"/>
              <a:gd name="connsiteY4" fmla="*/ 2237155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376" h="3429001">
                <a:moveTo>
                  <a:pt x="332680" y="0"/>
                </a:moveTo>
                <a:lnTo>
                  <a:pt x="3514376" y="0"/>
                </a:lnTo>
                <a:lnTo>
                  <a:pt x="3002186" y="3429001"/>
                </a:lnTo>
                <a:lnTo>
                  <a:pt x="0" y="3429001"/>
                </a:lnTo>
                <a:lnTo>
                  <a:pt x="0" y="2237155"/>
                </a:lnTo>
                <a:close/>
              </a:path>
            </a:pathLst>
          </a:custGeom>
        </p:spPr>
      </p:pic>
      <p:cxnSp>
        <p:nvCxnSpPr>
          <p:cNvPr id="17" name="Straight Connector 16">
            <a:extLst>
              <a:ext uri="{FF2B5EF4-FFF2-40B4-BE49-F238E27FC236}">
                <a16:creationId xmlns:a16="http://schemas.microsoft.com/office/drawing/2014/main" id="{B31FD3CE-CE0A-4FD9-967C-4D340CA378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9009" y="3428999"/>
            <a:ext cx="243837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Isosceles Triangle 30">
            <a:extLst>
              <a:ext uri="{FF2B5EF4-FFF2-40B4-BE49-F238E27FC236}">
                <a16:creationId xmlns:a16="http://schemas.microsoft.com/office/drawing/2014/main" id="{0663EB55-934F-42EF-80DE-098647DE7A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Content Placeholder 13">
            <a:extLst>
              <a:ext uri="{FF2B5EF4-FFF2-40B4-BE49-F238E27FC236}">
                <a16:creationId xmlns:a16="http://schemas.microsoft.com/office/drawing/2014/main" id="{9889A80C-3EF6-47DE-B952-3C9709ADAEDA}"/>
              </a:ext>
            </a:extLst>
          </p:cNvPr>
          <p:cNvSpPr>
            <a:spLocks noGrp="1"/>
          </p:cNvSpPr>
          <p:nvPr>
            <p:ph idx="1"/>
          </p:nvPr>
        </p:nvSpPr>
        <p:spPr>
          <a:xfrm>
            <a:off x="3119418" y="2160589"/>
            <a:ext cx="3836082" cy="3880773"/>
          </a:xfrm>
        </p:spPr>
        <p:txBody>
          <a:bodyPr>
            <a:normAutofit fontScale="85000" lnSpcReduction="20000"/>
          </a:bodyPr>
          <a:lstStyle/>
          <a:p>
            <a:r>
              <a:rPr lang="en-US" b="1" dirty="0"/>
              <a:t>Native Habitat:</a:t>
            </a:r>
            <a:r>
              <a:rPr lang="en-US" dirty="0"/>
              <a:t> Open, deciduous woods; woodland edges; oak savannas; mesic or dry prairies; roadsides</a:t>
            </a:r>
          </a:p>
          <a:p>
            <a:r>
              <a:rPr lang="en-US" b="1" dirty="0"/>
              <a:t>Soil Description:</a:t>
            </a:r>
            <a:r>
              <a:rPr lang="en-US" dirty="0"/>
              <a:t> Well-drained, mesic sand, loam, or limey soils. Sandy, Sandy Loam, Medium Loam, Limestone-based</a:t>
            </a:r>
          </a:p>
          <a:p>
            <a:r>
              <a:rPr lang="en-US" b="1" dirty="0"/>
              <a:t>Conditions Comments:</a:t>
            </a:r>
            <a:r>
              <a:rPr lang="en-US" dirty="0"/>
              <a:t> This extremely adaptable species can a lot.</a:t>
            </a:r>
          </a:p>
          <a:p>
            <a:r>
              <a:rPr lang="en-US" b="1" dirty="0"/>
              <a:t>Use Wildlife:</a:t>
            </a:r>
            <a:r>
              <a:rPr lang="en-US" dirty="0"/>
              <a:t> Butterflies use flowers. Turkeys and quail consume seeds.</a:t>
            </a:r>
          </a:p>
          <a:p>
            <a:r>
              <a:rPr lang="en-US" b="1" dirty="0"/>
              <a:t>Nectar Source:</a:t>
            </a:r>
            <a:r>
              <a:rPr lang="en-US" dirty="0"/>
              <a:t> yes</a:t>
            </a:r>
          </a:p>
          <a:p>
            <a:r>
              <a:rPr lang="en-US" dirty="0"/>
              <a:t>Value to Beneficial Insects</a:t>
            </a:r>
          </a:p>
          <a:p>
            <a:r>
              <a:rPr lang="en-US" dirty="0"/>
              <a:t>Special Value to Native Bees </a:t>
            </a:r>
          </a:p>
          <a:p>
            <a:endParaRPr lang="en-US" dirty="0"/>
          </a:p>
        </p:txBody>
      </p:sp>
      <p:sp>
        <p:nvSpPr>
          <p:cNvPr id="6" name="TextBox 5">
            <a:extLst>
              <a:ext uri="{FF2B5EF4-FFF2-40B4-BE49-F238E27FC236}">
                <a16:creationId xmlns:a16="http://schemas.microsoft.com/office/drawing/2014/main" id="{10D772C8-554F-404E-90D5-EA844E69047A}"/>
              </a:ext>
            </a:extLst>
          </p:cNvPr>
          <p:cNvSpPr txBox="1"/>
          <p:nvPr/>
        </p:nvSpPr>
        <p:spPr>
          <a:xfrm>
            <a:off x="6588492" y="6870700"/>
            <a:ext cx="255550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en.wikipedia.org/wiki/Ceanothus_herbaceu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
        <p:nvSpPr>
          <p:cNvPr id="9" name="TextBox 8">
            <a:extLst>
              <a:ext uri="{FF2B5EF4-FFF2-40B4-BE49-F238E27FC236}">
                <a16:creationId xmlns:a16="http://schemas.microsoft.com/office/drawing/2014/main" id="{B5CFD9D1-238A-49E1-A0D1-723829F6E703}"/>
              </a:ext>
            </a:extLst>
          </p:cNvPr>
          <p:cNvSpPr txBox="1"/>
          <p:nvPr/>
        </p:nvSpPr>
        <p:spPr>
          <a:xfrm>
            <a:off x="4268750" y="6870700"/>
            <a:ext cx="255550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en.wikipedia.org/wiki/Ceanothus_americanu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25787737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E047E-DC05-4783-9AAB-6422E787388C}"/>
              </a:ext>
            </a:extLst>
          </p:cNvPr>
          <p:cNvSpPr>
            <a:spLocks noGrp="1"/>
          </p:cNvSpPr>
          <p:nvPr>
            <p:ph type="title"/>
          </p:nvPr>
        </p:nvSpPr>
        <p:spPr/>
        <p:txBody>
          <a:bodyPr/>
          <a:lstStyle/>
          <a:p>
            <a:r>
              <a:rPr lang="en-US" dirty="0"/>
              <a:t>New Jersey Tee</a:t>
            </a:r>
          </a:p>
        </p:txBody>
      </p:sp>
      <p:sp>
        <p:nvSpPr>
          <p:cNvPr id="3" name="Content Placeholder 2">
            <a:extLst>
              <a:ext uri="{FF2B5EF4-FFF2-40B4-BE49-F238E27FC236}">
                <a16:creationId xmlns:a16="http://schemas.microsoft.com/office/drawing/2014/main" id="{976CE12B-C0AE-40CB-B6A1-1B6AACB77D4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FC6C811-DC93-43B9-BC19-92471490533A}"/>
              </a:ext>
            </a:extLst>
          </p:cNvPr>
          <p:cNvPicPr>
            <a:picLocks noChangeAspect="1"/>
          </p:cNvPicPr>
          <p:nvPr/>
        </p:nvPicPr>
        <p:blipFill>
          <a:blip r:embed="rId2"/>
          <a:stretch>
            <a:fillRect/>
          </a:stretch>
        </p:blipFill>
        <p:spPr>
          <a:xfrm>
            <a:off x="280987" y="2243137"/>
            <a:ext cx="7610475" cy="2371725"/>
          </a:xfrm>
          <a:prstGeom prst="rect">
            <a:avLst/>
          </a:prstGeom>
        </p:spPr>
      </p:pic>
    </p:spTree>
    <p:extLst>
      <p:ext uri="{BB962C8B-B14F-4D97-AF65-F5344CB8AC3E}">
        <p14:creationId xmlns:p14="http://schemas.microsoft.com/office/powerpoint/2010/main" val="5923990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850A0-5921-4C35-874F-A6527026B377}"/>
              </a:ext>
            </a:extLst>
          </p:cNvPr>
          <p:cNvSpPr>
            <a:spLocks noGrp="1"/>
          </p:cNvSpPr>
          <p:nvPr>
            <p:ph type="title"/>
          </p:nvPr>
        </p:nvSpPr>
        <p:spPr>
          <a:xfrm>
            <a:off x="3119418" y="609600"/>
            <a:ext cx="3836082" cy="1320800"/>
          </a:xfrm>
        </p:spPr>
        <p:txBody>
          <a:bodyPr>
            <a:normAutofit/>
          </a:bodyPr>
          <a:lstStyle/>
          <a:p>
            <a:r>
              <a:rPr lang="en-US" dirty="0"/>
              <a:t>Narrowleaf </a:t>
            </a:r>
            <a:r>
              <a:rPr lang="en-US" dirty="0" err="1"/>
              <a:t>Mountainmint</a:t>
            </a:r>
            <a:endParaRPr lang="en-US" dirty="0"/>
          </a:p>
        </p:txBody>
      </p:sp>
      <p:pic>
        <p:nvPicPr>
          <p:cNvPr id="11" name="Picture 10" descr="A close up of a flower&#10;&#10;Description automatically generated">
            <a:extLst>
              <a:ext uri="{FF2B5EF4-FFF2-40B4-BE49-F238E27FC236}">
                <a16:creationId xmlns:a16="http://schemas.microsoft.com/office/drawing/2014/main" id="{FFE65BDE-A0D2-487A-BDE8-ACC6FE4AC3B5}"/>
              </a:ext>
            </a:extLst>
          </p:cNvPr>
          <p:cNvPicPr>
            <a:picLocks noChangeAspect="1"/>
          </p:cNvPicPr>
          <p:nvPr/>
        </p:nvPicPr>
        <p:blipFill rotWithShape="1">
          <a:blip r:embed="rId2">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353" r="2960" b="-5"/>
          <a:stretch/>
        </p:blipFill>
        <p:spPr>
          <a:xfrm>
            <a:off x="381852" y="10"/>
            <a:ext cx="2638407" cy="2282808"/>
          </a:xfrm>
          <a:custGeom>
            <a:avLst/>
            <a:gdLst>
              <a:gd name="connsiteX0" fmla="*/ 339471 w 3517876"/>
              <a:gd name="connsiteY0" fmla="*/ 0 h 2282818"/>
              <a:gd name="connsiteX1" fmla="*/ 3517876 w 3517876"/>
              <a:gd name="connsiteY1" fmla="*/ 0 h 2282818"/>
              <a:gd name="connsiteX2" fmla="*/ 3471247 w 3517876"/>
              <a:gd name="connsiteY2" fmla="*/ 312174 h 2282818"/>
              <a:gd name="connsiteX3" fmla="*/ 3471133 w 3517876"/>
              <a:gd name="connsiteY3" fmla="*/ 312174 h 2282818"/>
              <a:gd name="connsiteX4" fmla="*/ 3176778 w 3517876"/>
              <a:gd name="connsiteY4" fmla="*/ 2282818 h 2282818"/>
              <a:gd name="connsiteX5" fmla="*/ 0 w 3517876"/>
              <a:gd name="connsiteY5" fmla="*/ 2282818 h 228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7876" h="2282818">
                <a:moveTo>
                  <a:pt x="339471" y="0"/>
                </a:moveTo>
                <a:lnTo>
                  <a:pt x="3517876" y="0"/>
                </a:lnTo>
                <a:lnTo>
                  <a:pt x="3471247" y="312174"/>
                </a:lnTo>
                <a:lnTo>
                  <a:pt x="3471133" y="312174"/>
                </a:lnTo>
                <a:lnTo>
                  <a:pt x="3176778" y="2282818"/>
                </a:lnTo>
                <a:lnTo>
                  <a:pt x="0" y="2282818"/>
                </a:lnTo>
                <a:close/>
              </a:path>
            </a:pathLst>
          </a:custGeom>
        </p:spPr>
      </p:pic>
      <p:pic>
        <p:nvPicPr>
          <p:cNvPr id="15" name="Content Placeholder 4">
            <a:extLst>
              <a:ext uri="{FF2B5EF4-FFF2-40B4-BE49-F238E27FC236}">
                <a16:creationId xmlns:a16="http://schemas.microsoft.com/office/drawing/2014/main" id="{27328D56-CAF8-4059-8B02-808A8DF18F14}"/>
              </a:ext>
            </a:extLst>
          </p:cNvPr>
          <p:cNvPicPr>
            <a:picLocks noChangeAspect="1"/>
          </p:cNvPicPr>
          <p:nvPr/>
        </p:nvPicPr>
        <p:blipFill rotWithShape="1">
          <a:blip r:embed="rId4">
            <a:alphaModFix/>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4675" r="16181"/>
          <a:stretch/>
        </p:blipFill>
        <p:spPr>
          <a:xfrm>
            <a:off x="127249" y="2289183"/>
            <a:ext cx="2636117" cy="2273270"/>
          </a:xfrm>
          <a:custGeom>
            <a:avLst/>
            <a:gdLst>
              <a:gd name="connsiteX0" fmla="*/ 338051 w 3514822"/>
              <a:gd name="connsiteY0" fmla="*/ 0 h 2273270"/>
              <a:gd name="connsiteX1" fmla="*/ 3514822 w 3514822"/>
              <a:gd name="connsiteY1" fmla="*/ 0 h 2273270"/>
              <a:gd name="connsiteX2" fmla="*/ 3175264 w 3514822"/>
              <a:gd name="connsiteY2" fmla="*/ 2273270 h 2273270"/>
              <a:gd name="connsiteX3" fmla="*/ 0 w 3514822"/>
              <a:gd name="connsiteY3" fmla="*/ 2273270 h 2273270"/>
            </a:gdLst>
            <a:ahLst/>
            <a:cxnLst>
              <a:cxn ang="0">
                <a:pos x="connsiteX0" y="connsiteY0"/>
              </a:cxn>
              <a:cxn ang="0">
                <a:pos x="connsiteX1" y="connsiteY1"/>
              </a:cxn>
              <a:cxn ang="0">
                <a:pos x="connsiteX2" y="connsiteY2"/>
              </a:cxn>
              <a:cxn ang="0">
                <a:pos x="connsiteX3" y="connsiteY3"/>
              </a:cxn>
            </a:cxnLst>
            <a:rect l="l" t="t" r="r" b="b"/>
            <a:pathLst>
              <a:path w="3514822" h="2273270">
                <a:moveTo>
                  <a:pt x="338051" y="0"/>
                </a:moveTo>
                <a:lnTo>
                  <a:pt x="3514822" y="0"/>
                </a:lnTo>
                <a:lnTo>
                  <a:pt x="3175264" y="2273270"/>
                </a:lnTo>
                <a:lnTo>
                  <a:pt x="0" y="2273270"/>
                </a:lnTo>
                <a:close/>
              </a:path>
            </a:pathLst>
          </a:custGeom>
        </p:spPr>
      </p:pic>
      <p:pic>
        <p:nvPicPr>
          <p:cNvPr id="8" name="Picture 7" descr="A insect on a flower&#10;&#10;Description automatically generated">
            <a:extLst>
              <a:ext uri="{FF2B5EF4-FFF2-40B4-BE49-F238E27FC236}">
                <a16:creationId xmlns:a16="http://schemas.microsoft.com/office/drawing/2014/main" id="{F52F812E-64A0-4F88-97C3-7D2D88724195}"/>
              </a:ext>
            </a:extLst>
          </p:cNvPr>
          <p:cNvPicPr>
            <a:picLocks noChangeAspect="1"/>
          </p:cNvPicPr>
          <p:nvPr/>
        </p:nvPicPr>
        <p:blipFill rotWithShape="1">
          <a:blip r:embed="rId6">
            <a:alphaModFix/>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4621" r="5" b="5"/>
          <a:stretch/>
        </p:blipFill>
        <p:spPr>
          <a:xfrm>
            <a:off x="-7974" y="4565636"/>
            <a:ext cx="2516671" cy="2292364"/>
          </a:xfrm>
          <a:custGeom>
            <a:avLst/>
            <a:gdLst>
              <a:gd name="connsiteX0" fmla="*/ 180299 w 3355563"/>
              <a:gd name="connsiteY0" fmla="*/ 0 h 2292364"/>
              <a:gd name="connsiteX1" fmla="*/ 3355563 w 3355563"/>
              <a:gd name="connsiteY1" fmla="*/ 0 h 2292364"/>
              <a:gd name="connsiteX2" fmla="*/ 3013153 w 3355563"/>
              <a:gd name="connsiteY2" fmla="*/ 2292364 h 2292364"/>
              <a:gd name="connsiteX3" fmla="*/ 0 w 3355563"/>
              <a:gd name="connsiteY3" fmla="*/ 2292364 h 2292364"/>
              <a:gd name="connsiteX4" fmla="*/ 0 w 3355563"/>
              <a:gd name="connsiteY4" fmla="*/ 1212444 h 2292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5563" h="2292364">
                <a:moveTo>
                  <a:pt x="180299" y="0"/>
                </a:moveTo>
                <a:lnTo>
                  <a:pt x="3355563" y="0"/>
                </a:lnTo>
                <a:lnTo>
                  <a:pt x="3013153" y="2292364"/>
                </a:lnTo>
                <a:lnTo>
                  <a:pt x="0" y="2292364"/>
                </a:lnTo>
                <a:lnTo>
                  <a:pt x="0" y="1212444"/>
                </a:lnTo>
                <a:close/>
              </a:path>
            </a:pathLst>
          </a:custGeom>
        </p:spPr>
      </p:pic>
      <p:sp>
        <p:nvSpPr>
          <p:cNvPr id="31" name="Isosceles Triangle 30">
            <a:extLst>
              <a:ext uri="{FF2B5EF4-FFF2-40B4-BE49-F238E27FC236}">
                <a16:creationId xmlns:a16="http://schemas.microsoft.com/office/drawing/2014/main" id="{FD076C4F-CB47-4A2D-95A1-9D5E3C2B76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7975" y="0"/>
            <a:ext cx="63194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33" name="Straight Connector 32">
            <a:extLst>
              <a:ext uri="{FF2B5EF4-FFF2-40B4-BE49-F238E27FC236}">
                <a16:creationId xmlns:a16="http://schemas.microsoft.com/office/drawing/2014/main" id="{EEAF915B-5344-46DC-8097-7DAF062774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2924" y="2282818"/>
            <a:ext cx="240456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0B738F4-B505-468D-996C-FEC3D1CA10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2022" y="4565636"/>
            <a:ext cx="240456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Isosceles Triangle 30">
            <a:extLst>
              <a:ext uri="{FF2B5EF4-FFF2-40B4-BE49-F238E27FC236}">
                <a16:creationId xmlns:a16="http://schemas.microsoft.com/office/drawing/2014/main" id="{6F953D60-C1AF-4BFA-9B22-BFE8F0BA1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727"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Content Placeholder 16">
            <a:extLst>
              <a:ext uri="{FF2B5EF4-FFF2-40B4-BE49-F238E27FC236}">
                <a16:creationId xmlns:a16="http://schemas.microsoft.com/office/drawing/2014/main" id="{D18D73DA-6CC4-4541-B0B1-D3DAE1F293FF}"/>
              </a:ext>
            </a:extLst>
          </p:cNvPr>
          <p:cNvSpPr>
            <a:spLocks noGrp="1"/>
          </p:cNvSpPr>
          <p:nvPr>
            <p:ph idx="1"/>
          </p:nvPr>
        </p:nvSpPr>
        <p:spPr>
          <a:xfrm>
            <a:off x="3119418" y="2160589"/>
            <a:ext cx="3836082" cy="4430711"/>
          </a:xfrm>
        </p:spPr>
        <p:txBody>
          <a:bodyPr>
            <a:normAutofit fontScale="77500" lnSpcReduction="20000"/>
          </a:bodyPr>
          <a:lstStyle/>
          <a:p>
            <a:r>
              <a:rPr lang="en-US" b="1" dirty="0"/>
              <a:t>Native Habitat:</a:t>
            </a:r>
            <a:r>
              <a:rPr lang="en-US" dirty="0"/>
              <a:t> Upland prairies; dry, rocky, open woods; low, wet areas as well as fast-draining Post Oak woods and pine barrens </a:t>
            </a:r>
          </a:p>
          <a:p>
            <a:r>
              <a:rPr lang="en-US" b="1" dirty="0"/>
              <a:t>Soil Description:</a:t>
            </a:r>
            <a:r>
              <a:rPr lang="en-US" dirty="0"/>
              <a:t> Various moist to dry soils </a:t>
            </a:r>
          </a:p>
          <a:p>
            <a:r>
              <a:rPr lang="en-US" b="1" dirty="0"/>
              <a:t>Use Wildlife:</a:t>
            </a:r>
            <a:r>
              <a:rPr lang="en-US" dirty="0"/>
              <a:t> Bees and butterflies use flowers. Deer eat leaves. Numerous animals eat seeds. </a:t>
            </a:r>
          </a:p>
          <a:p>
            <a:r>
              <a:rPr lang="en-US" b="1" dirty="0"/>
              <a:t>Use Food:</a:t>
            </a:r>
            <a:r>
              <a:rPr lang="en-US" dirty="0"/>
              <a:t> Dried leaves used as flavoring and in teas. </a:t>
            </a:r>
            <a:br>
              <a:rPr lang="en-US" dirty="0"/>
            </a:br>
            <a:endParaRPr lang="en-US" dirty="0"/>
          </a:p>
          <a:p>
            <a:r>
              <a:rPr lang="en-US" b="1" dirty="0"/>
              <a:t>Use Other:</a:t>
            </a:r>
            <a:r>
              <a:rPr lang="en-US" dirty="0"/>
              <a:t> Rub leaves on skin to repel mosquitoes</a:t>
            </a:r>
          </a:p>
          <a:p>
            <a:r>
              <a:rPr lang="en-US" b="1" dirty="0"/>
              <a:t>Attracts:</a:t>
            </a:r>
            <a:r>
              <a:rPr lang="en-US" dirty="0"/>
              <a:t> Birds , Butterflies </a:t>
            </a:r>
          </a:p>
          <a:p>
            <a:r>
              <a:rPr lang="en-US" b="1" dirty="0"/>
              <a:t>Nectar Source:</a:t>
            </a:r>
            <a:r>
              <a:rPr lang="en-US" dirty="0"/>
              <a:t> yes</a:t>
            </a:r>
          </a:p>
          <a:p>
            <a:r>
              <a:rPr lang="en-US" dirty="0"/>
              <a:t>Value to Beneficial Insects, native bees, bumble bees, honey bees, and supports conservation biological control</a:t>
            </a:r>
          </a:p>
        </p:txBody>
      </p:sp>
      <p:sp>
        <p:nvSpPr>
          <p:cNvPr id="6" name="TextBox 5">
            <a:extLst>
              <a:ext uri="{FF2B5EF4-FFF2-40B4-BE49-F238E27FC236}">
                <a16:creationId xmlns:a16="http://schemas.microsoft.com/office/drawing/2014/main" id="{1B723313-D5BE-4856-BCC5-53250A7B2946}"/>
              </a:ext>
            </a:extLst>
          </p:cNvPr>
          <p:cNvSpPr txBox="1"/>
          <p:nvPr/>
        </p:nvSpPr>
        <p:spPr>
          <a:xfrm>
            <a:off x="3972194" y="6870700"/>
            <a:ext cx="271901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flickr.com/photos/horsepunchkid/14642585816">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
        <p:nvSpPr>
          <p:cNvPr id="9" name="TextBox 8">
            <a:extLst>
              <a:ext uri="{FF2B5EF4-FFF2-40B4-BE49-F238E27FC236}">
                <a16:creationId xmlns:a16="http://schemas.microsoft.com/office/drawing/2014/main" id="{DEAC7084-7112-4EF5-A0BB-0314428F5867}"/>
              </a:ext>
            </a:extLst>
          </p:cNvPr>
          <p:cNvSpPr txBox="1"/>
          <p:nvPr/>
        </p:nvSpPr>
        <p:spPr>
          <a:xfrm>
            <a:off x="1931374" y="6870700"/>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7" tooltip="http://elmostreport.blogspot.com/2008_07_01_archive.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9"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
        <p:nvSpPr>
          <p:cNvPr id="12" name="TextBox 11">
            <a:extLst>
              <a:ext uri="{FF2B5EF4-FFF2-40B4-BE49-F238E27FC236}">
                <a16:creationId xmlns:a16="http://schemas.microsoft.com/office/drawing/2014/main" id="{A6A853BD-7F7D-4EDB-B119-5D1100C30D58}"/>
              </a:ext>
            </a:extLst>
          </p:cNvPr>
          <p:cNvSpPr txBox="1"/>
          <p:nvPr/>
        </p:nvSpPr>
        <p:spPr>
          <a:xfrm>
            <a:off x="6703908" y="6870700"/>
            <a:ext cx="244009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flickr.com/photos/esellers/5889518162">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41823058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3" name="Rectangle 72">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Connector 74">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33484" y="0"/>
            <a:ext cx="9144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468234" y="3681413"/>
            <a:ext cx="357266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79"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61926"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400"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3" name="Isosceles Triangle 82">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068"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85"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694"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7" name="Isosceles Triangle 86">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4568"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9" name="Freeform: Shape 88">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8223" y="-8467"/>
            <a:ext cx="4495777"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F98BFEA-1A91-4DAB-81E2-A62AF7241EF3}"/>
              </a:ext>
            </a:extLst>
          </p:cNvPr>
          <p:cNvSpPr>
            <a:spLocks noGrp="1"/>
          </p:cNvSpPr>
          <p:nvPr>
            <p:ph type="title"/>
          </p:nvPr>
        </p:nvSpPr>
        <p:spPr>
          <a:xfrm>
            <a:off x="5386292" y="609600"/>
            <a:ext cx="3384742" cy="2227730"/>
          </a:xfrm>
        </p:spPr>
        <p:txBody>
          <a:bodyPr anchor="ctr">
            <a:normAutofit/>
          </a:bodyPr>
          <a:lstStyle/>
          <a:p>
            <a:r>
              <a:rPr lang="en-US" dirty="0">
                <a:solidFill>
                  <a:srgbClr val="FFFFFF"/>
                </a:solidFill>
              </a:rPr>
              <a:t>Grow Natives!</a:t>
            </a:r>
          </a:p>
        </p:txBody>
      </p:sp>
      <p:pic>
        <p:nvPicPr>
          <p:cNvPr id="6146" name="Picture 2" descr="https://growindiananatives.org/wp-content/uploads/2017/11/Invasive-Free-logo-245x300.jpg">
            <a:extLst>
              <a:ext uri="{FF2B5EF4-FFF2-40B4-BE49-F238E27FC236}">
                <a16:creationId xmlns:a16="http://schemas.microsoft.com/office/drawing/2014/main" id="{6AE25EAF-DDDF-47B0-9C33-57EE61B9E8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938" y="1702482"/>
            <a:ext cx="2892580" cy="354193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C9CF513-34D0-42EA-8286-B16547EBC542}"/>
              </a:ext>
            </a:extLst>
          </p:cNvPr>
          <p:cNvSpPr>
            <a:spLocks noGrp="1"/>
          </p:cNvSpPr>
          <p:nvPr>
            <p:ph idx="1"/>
          </p:nvPr>
        </p:nvSpPr>
        <p:spPr>
          <a:xfrm>
            <a:off x="5386293" y="2837329"/>
            <a:ext cx="3384741" cy="3317938"/>
          </a:xfrm>
        </p:spPr>
        <p:txBody>
          <a:bodyPr anchor="t">
            <a:normAutofit/>
          </a:bodyPr>
          <a:lstStyle/>
          <a:p>
            <a:pPr marL="0" indent="0">
              <a:buNone/>
            </a:pPr>
            <a:r>
              <a:rPr lang="en-US" dirty="0">
                <a:solidFill>
                  <a:srgbClr val="FFFFFF"/>
                </a:solidFill>
              </a:rPr>
              <a:t>www.growindiananatives.org</a:t>
            </a:r>
          </a:p>
          <a:p>
            <a:endParaRPr lang="en-US" dirty="0">
              <a:solidFill>
                <a:srgbClr val="FFFFFF"/>
              </a:solidFill>
            </a:endParaRPr>
          </a:p>
        </p:txBody>
      </p:sp>
    </p:spTree>
    <p:extLst>
      <p:ext uri="{BB962C8B-B14F-4D97-AF65-F5344CB8AC3E}">
        <p14:creationId xmlns:p14="http://schemas.microsoft.com/office/powerpoint/2010/main" val="1415301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72" name="Straight Connector 71">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4098" name="Picture 2" descr="Image result for severe storms">
            <a:extLst>
              <a:ext uri="{FF2B5EF4-FFF2-40B4-BE49-F238E27FC236}">
                <a16:creationId xmlns:a16="http://schemas.microsoft.com/office/drawing/2014/main" id="{D0DE9B09-94DC-4C47-99D8-FBC620BC00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22" t="9091" r="45769" b="-1"/>
          <a:stretch/>
        </p:blipFill>
        <p:spPr bwMode="auto">
          <a:xfrm>
            <a:off x="3202390" y="-1"/>
            <a:ext cx="5941610"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9EA2FB3-4687-4344-942A-4A04F9637688}"/>
              </a:ext>
            </a:extLst>
          </p:cNvPr>
          <p:cNvSpPr>
            <a:spLocks noGrp="1"/>
          </p:cNvSpPr>
          <p:nvPr>
            <p:ph type="title"/>
          </p:nvPr>
        </p:nvSpPr>
        <p:spPr>
          <a:xfrm>
            <a:off x="501650" y="1678666"/>
            <a:ext cx="3066142" cy="2369093"/>
          </a:xfrm>
        </p:spPr>
        <p:txBody>
          <a:bodyPr vert="horz" lIns="91440" tIns="45720" rIns="91440" bIns="45720" rtlCol="0" anchor="b">
            <a:normAutofit fontScale="90000"/>
          </a:bodyPr>
          <a:lstStyle/>
          <a:p>
            <a:pPr algn="r">
              <a:lnSpc>
                <a:spcPct val="90000"/>
              </a:lnSpc>
            </a:pPr>
            <a:r>
              <a:rPr lang="en-US" sz="3900" dirty="0"/>
              <a:t>What is Climate Change Doing in Central Indiana?</a:t>
            </a:r>
          </a:p>
        </p:txBody>
      </p:sp>
      <p:cxnSp>
        <p:nvCxnSpPr>
          <p:cNvPr id="83" name="Straight Connector 82">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7"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9"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1"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93"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95"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7"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99"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588174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7C33E-60F3-4EBB-858D-9A4461A6D337}"/>
              </a:ext>
            </a:extLst>
          </p:cNvPr>
          <p:cNvSpPr>
            <a:spLocks noGrp="1"/>
          </p:cNvSpPr>
          <p:nvPr>
            <p:ph type="title"/>
          </p:nvPr>
        </p:nvSpPr>
        <p:spPr/>
        <p:txBody>
          <a:bodyPr>
            <a:normAutofit fontScale="90000"/>
          </a:bodyPr>
          <a:lstStyle/>
          <a:p>
            <a:r>
              <a:rPr lang="en-US" dirty="0"/>
              <a:t>Rising Temperatures, Worse Air, More Pests and Invasives</a:t>
            </a:r>
          </a:p>
        </p:txBody>
      </p:sp>
      <p:pic>
        <p:nvPicPr>
          <p:cNvPr id="5127" name="Picture 4" descr="https://ag.purdue.edu/indianaclimate/wp-content/uploads/2018/02/Page4_annual-temp-768x525.jpg">
            <a:extLst>
              <a:ext uri="{FF2B5EF4-FFF2-40B4-BE49-F238E27FC236}">
                <a16:creationId xmlns:a16="http://schemas.microsoft.com/office/drawing/2014/main" id="{C82793A0-CDC5-4BE6-9C48-C0507584EB5C}"/>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tretch/>
        </p:blipFill>
        <p:spPr bwMode="auto">
          <a:xfrm>
            <a:off x="944813" y="2160588"/>
            <a:ext cx="5677987" cy="3881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716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9" name="Picture 2" descr="https://ag.purdue.edu/indianaclimate/wp-content/uploads/2018/02/page7_1_temp-timeseries.jpg">
            <a:extLst>
              <a:ext uri="{FF2B5EF4-FFF2-40B4-BE49-F238E27FC236}">
                <a16:creationId xmlns:a16="http://schemas.microsoft.com/office/drawing/2014/main" id="{8A8A2A6D-AAAA-4723-835F-647327C526D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44731" y="1563201"/>
            <a:ext cx="7455945" cy="3727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3445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6">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8">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3495094"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0">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495095" y="-3"/>
            <a:ext cx="792559"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5E5FDC2D-30F9-4320-A398-567478EF5BE8}"/>
              </a:ext>
            </a:extLst>
          </p:cNvPr>
          <p:cNvSpPr>
            <a:spLocks noGrp="1"/>
          </p:cNvSpPr>
          <p:nvPr>
            <p:ph type="title"/>
          </p:nvPr>
        </p:nvSpPr>
        <p:spPr>
          <a:xfrm>
            <a:off x="505315" y="643467"/>
            <a:ext cx="3152284" cy="1375608"/>
          </a:xfrm>
        </p:spPr>
        <p:txBody>
          <a:bodyPr anchor="ctr">
            <a:normAutofit/>
          </a:bodyPr>
          <a:lstStyle/>
          <a:p>
            <a:r>
              <a:rPr lang="en-US">
                <a:solidFill>
                  <a:schemeClr val="bg1"/>
                </a:solidFill>
              </a:rPr>
              <a:t>More Hot Days</a:t>
            </a:r>
          </a:p>
        </p:txBody>
      </p:sp>
      <p:sp>
        <p:nvSpPr>
          <p:cNvPr id="14" name="Content Placeholder 13">
            <a:extLst>
              <a:ext uri="{FF2B5EF4-FFF2-40B4-BE49-F238E27FC236}">
                <a16:creationId xmlns:a16="http://schemas.microsoft.com/office/drawing/2014/main" id="{54C4D6B3-5766-4ACC-B97E-BE6597276108}"/>
              </a:ext>
            </a:extLst>
          </p:cNvPr>
          <p:cNvSpPr>
            <a:spLocks noGrp="1"/>
          </p:cNvSpPr>
          <p:nvPr>
            <p:ph idx="1"/>
          </p:nvPr>
        </p:nvSpPr>
        <p:spPr>
          <a:xfrm>
            <a:off x="505315" y="2160590"/>
            <a:ext cx="2980457" cy="3440110"/>
          </a:xfrm>
        </p:spPr>
        <p:txBody>
          <a:bodyPr>
            <a:normAutofit/>
          </a:bodyPr>
          <a:lstStyle/>
          <a:p>
            <a:endParaRPr lang="en-US">
              <a:solidFill>
                <a:schemeClr val="bg1"/>
              </a:solidFill>
            </a:endParaRPr>
          </a:p>
        </p:txBody>
      </p:sp>
      <p:pic>
        <p:nvPicPr>
          <p:cNvPr id="12" name="Content Placeholder 5">
            <a:extLst>
              <a:ext uri="{FF2B5EF4-FFF2-40B4-BE49-F238E27FC236}">
                <a16:creationId xmlns:a16="http://schemas.microsoft.com/office/drawing/2014/main" id="{C7C41144-D91E-48FA-A08B-B3EC4CF3AA35}"/>
              </a:ext>
            </a:extLst>
          </p:cNvPr>
          <p:cNvPicPr>
            <a:picLocks noChangeAspect="1"/>
          </p:cNvPicPr>
          <p:nvPr/>
        </p:nvPicPr>
        <p:blipFill>
          <a:blip r:embed="rId3"/>
          <a:stretch>
            <a:fillRect/>
          </a:stretch>
        </p:blipFill>
        <p:spPr>
          <a:xfrm>
            <a:off x="4748967" y="972608"/>
            <a:ext cx="3503691" cy="4900269"/>
          </a:xfrm>
          <a:prstGeom prst="rect">
            <a:avLst/>
          </a:prstGeom>
        </p:spPr>
      </p:pic>
      <p:sp>
        <p:nvSpPr>
          <p:cNvPr id="23" name="Isosceles Triangle 22">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16772" y="4013200"/>
            <a:ext cx="336549"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36721498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6" name="Straight Connector 15">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7" name="Rectangle 26">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30" name="Straight Connector 29">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1"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36">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Isosceles Triangle 37">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40" name="Rectangle 39">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3">
            <a:extLst>
              <a:ext uri="{FF2B5EF4-FFF2-40B4-BE49-F238E27FC236}">
                <a16:creationId xmlns:a16="http://schemas.microsoft.com/office/drawing/2014/main" id="{E8F70115-9B4A-469A-8D81-F3D2477E2FFD}"/>
              </a:ext>
            </a:extLst>
          </p:cNvPr>
          <p:cNvPicPr>
            <a:picLocks noGrp="1" noChangeAspect="1"/>
          </p:cNvPicPr>
          <p:nvPr>
            <p:ph idx="1"/>
          </p:nvPr>
        </p:nvPicPr>
        <p:blipFill rotWithShape="1">
          <a:blip r:embed="rId2"/>
          <a:srcRect l="4433" r="788"/>
          <a:stretch/>
        </p:blipFill>
        <p:spPr>
          <a:xfrm>
            <a:off x="2838202" y="502848"/>
            <a:ext cx="3420094" cy="5796777"/>
          </a:xfrm>
          <a:prstGeom prst="rect">
            <a:avLst/>
          </a:prstGeom>
        </p:spPr>
      </p:pic>
    </p:spTree>
    <p:extLst>
      <p:ext uri="{BB962C8B-B14F-4D97-AF65-F5344CB8AC3E}">
        <p14:creationId xmlns:p14="http://schemas.microsoft.com/office/powerpoint/2010/main" val="2607722470"/>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Custom 2">
      <a:majorFont>
        <a:latin typeface="Acumin Pro Black"/>
        <a:ea typeface=""/>
        <a:cs typeface=""/>
      </a:majorFont>
      <a:minorFont>
        <a:latin typeface="Acumin Pro Medium"/>
        <a:ea typeface=""/>
        <a:cs typeface=""/>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1552</Words>
  <Application>Microsoft Office PowerPoint</Application>
  <PresentationFormat>On-screen Show (4:3)</PresentationFormat>
  <Paragraphs>194</Paragraphs>
  <Slides>44</Slides>
  <Notes>14</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44</vt:i4>
      </vt:variant>
    </vt:vector>
  </HeadingPairs>
  <TitlesOfParts>
    <vt:vector size="52" baseType="lpstr">
      <vt:lpstr>Acumin Pro Black</vt:lpstr>
      <vt:lpstr>Acumin Pro Medium</vt:lpstr>
      <vt:lpstr>Arial</vt:lpstr>
      <vt:lpstr>Calibri</vt:lpstr>
      <vt:lpstr>Trebuchet MS</vt:lpstr>
      <vt:lpstr>Wingdings 3</vt:lpstr>
      <vt:lpstr>Facet</vt:lpstr>
      <vt:lpstr>1_Facet</vt:lpstr>
      <vt:lpstr>Climate Change in the Garden</vt:lpstr>
      <vt:lpstr>Our Time Today</vt:lpstr>
      <vt:lpstr>Solastalgia</vt:lpstr>
      <vt:lpstr>Importance of Community Gardens and Green Infrastructure</vt:lpstr>
      <vt:lpstr>What is Climate Change Doing in Central Indiana?</vt:lpstr>
      <vt:lpstr>Rising Temperatures, Worse Air, More Pests and Invasives</vt:lpstr>
      <vt:lpstr>PowerPoint Presentation</vt:lpstr>
      <vt:lpstr>More Hot Days</vt:lpstr>
      <vt:lpstr>PowerPoint Presentation</vt:lpstr>
      <vt:lpstr>Heat Stress on Urban Plants</vt:lpstr>
      <vt:lpstr>PowerPoint Presentation</vt:lpstr>
      <vt:lpstr>Longer Growing Season…maybe?</vt:lpstr>
      <vt:lpstr>PowerPoint Presentation</vt:lpstr>
      <vt:lpstr>Fewer Cold Days</vt:lpstr>
      <vt:lpstr>PowerPoint Presentation</vt:lpstr>
      <vt:lpstr>Warmer Overnight Temperatures (Corn)</vt:lpstr>
      <vt:lpstr>Increased Rates of SOM Decomposition</vt:lpstr>
      <vt:lpstr>More Precipitation and at the Wrong Time</vt:lpstr>
      <vt:lpstr>PowerPoint Presentation</vt:lpstr>
      <vt:lpstr>PowerPoint Presentation</vt:lpstr>
      <vt:lpstr>Precipitation and Nutrient Loss</vt:lpstr>
      <vt:lpstr>Heat Stress and Water Deficits</vt:lpstr>
      <vt:lpstr>Increased Pest and Disease Pressure</vt:lpstr>
      <vt:lpstr>Plants are Migrating</vt:lpstr>
      <vt:lpstr>Biodiversity Loss</vt:lpstr>
      <vt:lpstr>Defaunation: 41% Reduction in Insect Populations in last 10 years</vt:lpstr>
      <vt:lpstr>Distilling the Information</vt:lpstr>
      <vt:lpstr>PowerPoint Presentation</vt:lpstr>
      <vt:lpstr>PowerPoint Presentation</vt:lpstr>
      <vt:lpstr>The Ecologically Intelligent Garden will…</vt:lpstr>
      <vt:lpstr>PROTECT: Remove Invasive Species</vt:lpstr>
      <vt:lpstr>PROTECT: Convert Lawn to Natives</vt:lpstr>
      <vt:lpstr>PROTECT/ENHANCE: Keep your soil covered</vt:lpstr>
      <vt:lpstr>ENHANCE: Summer Intercropping w/ Cover Crops</vt:lpstr>
      <vt:lpstr>PROTECT: Limit tilling to top 2”</vt:lpstr>
      <vt:lpstr>ENHANCE: Summer Intercropping w/ Cover Crops</vt:lpstr>
      <vt:lpstr>ENHANCE/ADAPT: Anticipating Changes in Biodiversity</vt:lpstr>
      <vt:lpstr>Foxglove Beardtongue</vt:lpstr>
      <vt:lpstr>False Indigo Bush</vt:lpstr>
      <vt:lpstr>False Indigo Bush</vt:lpstr>
      <vt:lpstr>New Jersey Tee</vt:lpstr>
      <vt:lpstr>New Jersey Tee</vt:lpstr>
      <vt:lpstr>Narrowleaf Mountainmint</vt:lpstr>
      <vt:lpstr>Grow Natives!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Change in the Garden</dc:title>
  <dc:creator>Andrew Fritz</dc:creator>
  <cp:lastModifiedBy>Andrew Fritz</cp:lastModifiedBy>
  <cp:revision>2</cp:revision>
  <dcterms:created xsi:type="dcterms:W3CDTF">2019-02-27T22:47:17Z</dcterms:created>
  <dcterms:modified xsi:type="dcterms:W3CDTF">2019-03-19T20:53:58Z</dcterms:modified>
</cp:coreProperties>
</file>