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3" r:id="rId5"/>
    <p:sldId id="276" r:id="rId6"/>
    <p:sldId id="277" r:id="rId7"/>
    <p:sldId id="257" r:id="rId8"/>
    <p:sldId id="258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5" r:id="rId25"/>
    <p:sldId id="287" r:id="rId26"/>
    <p:sldId id="288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7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4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2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4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0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4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36889-317E-4966-9263-7123012BE1F9}" type="datetimeFigureOut">
              <a:rPr lang="en-US" smtClean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2099-34DA-42E0-B76A-4A828A8A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aritableadvisors.com/" TargetMode="Externa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hleonardconsulting.com/wp-content/uploads/2014/11/Grant-Readiness-Assessment-Documentation-Annual-Check-Up-Tool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>HCSWCD </a:t>
            </a:r>
            <a:r>
              <a:rPr lang="en-US" u="sng" dirty="0" smtClean="0"/>
              <a:t>Introduction </a:t>
            </a:r>
            <a:r>
              <a:rPr lang="en-US" u="sng" dirty="0"/>
              <a:t>to Grants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Amy Shankland, GPC</a:t>
            </a:r>
            <a:br>
              <a:rPr lang="en-US" sz="3600" dirty="0"/>
            </a:br>
            <a:r>
              <a:rPr lang="en-US" sz="3600" dirty="0"/>
              <a:t>Grants Avenue, LLC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314" y="4191000"/>
            <a:ext cx="6400800" cy="1752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How to </a:t>
            </a:r>
            <a:r>
              <a:rPr lang="en-US" sz="2800" dirty="0" smtClean="0">
                <a:solidFill>
                  <a:schemeClr val="tx1"/>
                </a:solidFill>
              </a:rPr>
              <a:t>Be Grant-Ready, Find </a:t>
            </a:r>
            <a:r>
              <a:rPr lang="en-US" sz="2800" dirty="0">
                <a:solidFill>
                  <a:schemeClr val="tx1"/>
                </a:solidFill>
              </a:rPr>
              <a:t>Opportunities, </a:t>
            </a:r>
            <a:r>
              <a:rPr lang="en-US" sz="2800" dirty="0" smtClean="0">
                <a:solidFill>
                  <a:schemeClr val="tx1"/>
                </a:solidFill>
              </a:rPr>
              <a:t>and                                     Write Applications That Get Funded!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54746"/>
            <a:ext cx="2392486" cy="13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United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400" dirty="0"/>
              <a:t>Grant Proposal Writing for Beginners</a:t>
            </a:r>
          </a:p>
          <a:p>
            <a:endParaRPr lang="en-US" dirty="0"/>
          </a:p>
        </p:txBody>
      </p:sp>
      <p:pic>
        <p:nvPicPr>
          <p:cNvPr id="3074" name="Picture 2" descr="C:\Documents and Settings\ashankland\Local Settings\Temporary Internet Files\Content.IE5\WU1RSL37\MC9004134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16" y="3200400"/>
            <a:ext cx="2448208" cy="25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8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 to this.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lvl="2" indent="-342900"/>
            <a:endParaRPr lang="en-US" sz="4400" u="sng" dirty="0">
              <a:hlinkClick r:id="rId2"/>
            </a:endParaRPr>
          </a:p>
          <a:p>
            <a:pPr marL="342900" lvl="2" indent="-342900"/>
            <a:endParaRPr lang="en-US" sz="4400" u="sng" dirty="0">
              <a:hlinkClick r:id="rId2"/>
            </a:endParaRPr>
          </a:p>
          <a:p>
            <a:pPr marL="0" lvl="2" indent="0" algn="ctr">
              <a:buNone/>
            </a:pPr>
            <a:endParaRPr lang="en-US" sz="4400" u="sng" dirty="0" smtClean="0">
              <a:hlinkClick r:id="rId2"/>
            </a:endParaRPr>
          </a:p>
          <a:p>
            <a:pPr marL="0" lvl="2" indent="0" algn="ctr">
              <a:buNone/>
            </a:pPr>
            <a:r>
              <a:rPr lang="en-US" sz="4400" u="sng" dirty="0" smtClean="0">
                <a:hlinkClick r:id="rId2"/>
              </a:rPr>
              <a:t>www.charitableadvisors.com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39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Top Five Grant Proposal Writing Tips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n-US" dirty="0"/>
              <a:t>1.	Read the grant guidelines slowly and carefully and highlight important details</a:t>
            </a:r>
            <a:endParaRPr lang="en-US" sz="2800" dirty="0"/>
          </a:p>
          <a:p>
            <a:pPr lvl="1"/>
            <a:r>
              <a:rPr lang="en-US" dirty="0"/>
              <a:t>Font, word </a:t>
            </a:r>
            <a:r>
              <a:rPr lang="en-US" dirty="0" smtClean="0"/>
              <a:t>and character limits</a:t>
            </a:r>
            <a:r>
              <a:rPr lang="en-US" dirty="0"/>
              <a:t>, margins, what they like to fund and what they WON’T fund, match requirements, reporting requirements, </a:t>
            </a:r>
            <a:r>
              <a:rPr lang="en-US" dirty="0" smtClean="0"/>
              <a:t>deadlines</a:t>
            </a:r>
          </a:p>
          <a:p>
            <a:pPr lvl="1"/>
            <a:r>
              <a:rPr lang="en-US" b="1" dirty="0" smtClean="0"/>
              <a:t>Meet with program officer if possible</a:t>
            </a:r>
          </a:p>
          <a:p>
            <a:pPr marL="914400" lvl="2" indent="0">
              <a:buNone/>
            </a:pPr>
            <a:r>
              <a:rPr lang="en-US" sz="3000" b="1" dirty="0" smtClean="0"/>
              <a:t>Funders don’t give TO you, they give THROUGH you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Five Grant Proposal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n-US" dirty="0"/>
              <a:t>2.	Have a grant application kick-off meeting and carefully plan project for application details</a:t>
            </a:r>
            <a:endParaRPr lang="en-US" sz="2800" dirty="0"/>
          </a:p>
          <a:p>
            <a:pPr lvl="1"/>
            <a:r>
              <a:rPr lang="en-US" dirty="0"/>
              <a:t>Grant professional</a:t>
            </a:r>
            <a:endParaRPr lang="en-US" sz="2400" dirty="0"/>
          </a:p>
          <a:p>
            <a:pPr lvl="1"/>
            <a:r>
              <a:rPr lang="en-US" dirty="0"/>
              <a:t>Program director</a:t>
            </a:r>
            <a:endParaRPr lang="en-US" sz="2400" dirty="0"/>
          </a:p>
          <a:p>
            <a:pPr lvl="1"/>
            <a:r>
              <a:rPr lang="en-US" dirty="0"/>
              <a:t>Financial representative (for correct financial reporting/accountability)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17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1"/>
            <a:ext cx="1371600" cy="11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Five Grant Proposal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AutoNum type="arabicPeriod" startAt="3"/>
            </a:pPr>
            <a:r>
              <a:rPr lang="en-US" sz="4000" dirty="0" smtClean="0"/>
              <a:t>Don’t submit at the last minute</a:t>
            </a:r>
            <a:endParaRPr lang="en-US" sz="4000" dirty="0"/>
          </a:p>
          <a:p>
            <a:pPr marL="457200" lvl="1" indent="0">
              <a:buNone/>
            </a:pPr>
            <a:endParaRPr lang="en-US" sz="4000" dirty="0" smtClean="0"/>
          </a:p>
          <a:p>
            <a:pPr marL="457200" lvl="1" indent="0">
              <a:buNone/>
            </a:pPr>
            <a:r>
              <a:rPr lang="en-US" sz="4000" dirty="0" smtClean="0"/>
              <a:t>DO NOT submit</a:t>
            </a:r>
          </a:p>
          <a:p>
            <a:pPr marL="457200" lvl="1" indent="0">
              <a:buNone/>
            </a:pPr>
            <a:r>
              <a:rPr lang="en-US" sz="4000" dirty="0" smtClean="0"/>
              <a:t>on deadline day or</a:t>
            </a:r>
          </a:p>
          <a:p>
            <a:pPr marL="457200" lvl="1" indent="0">
              <a:buNone/>
            </a:pPr>
            <a:r>
              <a:rPr lang="en-US" sz="4000" dirty="0"/>
              <a:t>t</a:t>
            </a:r>
            <a:r>
              <a:rPr lang="en-US" sz="4000" dirty="0" smtClean="0"/>
              <a:t>his will be you.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73552"/>
            <a:ext cx="274320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Five Grant Proposal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AutoNum type="arabicPeriod" startAt="4"/>
            </a:pPr>
            <a:r>
              <a:rPr lang="en-US" dirty="0" smtClean="0"/>
              <a:t>Have </a:t>
            </a:r>
            <a:r>
              <a:rPr lang="en-US" dirty="0"/>
              <a:t>another person proofread the application</a:t>
            </a:r>
          </a:p>
          <a:p>
            <a:pPr marL="457200" lvl="1" indent="0">
              <a:buNone/>
            </a:pPr>
            <a:r>
              <a:rPr lang="en-US" dirty="0" smtClean="0"/>
              <a:t>	Preferably </a:t>
            </a:r>
            <a:r>
              <a:rPr lang="en-US" dirty="0"/>
              <a:t>someone outside of the project</a:t>
            </a:r>
          </a:p>
          <a:p>
            <a:endParaRPr lang="en-US" dirty="0"/>
          </a:p>
        </p:txBody>
      </p:sp>
      <p:pic>
        <p:nvPicPr>
          <p:cNvPr id="9218" name="Picture 2" descr="C:\Documents and Settings\ashankland\Local Settings\Temporary Internet Files\Content.IE5\8XVOGVLE\MP9004090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676400" cy="21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Five Grant Proposal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n-US" dirty="0"/>
              <a:t>5.	Pay attention to your budget!</a:t>
            </a:r>
            <a:endParaRPr lang="en-US" sz="2800" dirty="0"/>
          </a:p>
          <a:p>
            <a:pPr lvl="1"/>
            <a:r>
              <a:rPr lang="en-US" dirty="0"/>
              <a:t>It tells the whole story, often the first thing a reviewer turns to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43" name="Picture 3" descr="C:\Documents and Settings\ashankland\Local Settings\Temporary Internet Files\Content.IE5\8XVOGVLE\MP900387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11" y="32766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8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grant proposal and letter of intent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pPr lvl="1"/>
            <a:r>
              <a:rPr lang="en-US" sz="3000" dirty="0"/>
              <a:t>Background of organization</a:t>
            </a:r>
          </a:p>
          <a:p>
            <a:pPr lvl="1"/>
            <a:r>
              <a:rPr lang="en-US" sz="3000" dirty="0"/>
              <a:t>Need statement</a:t>
            </a:r>
          </a:p>
          <a:p>
            <a:pPr lvl="1"/>
            <a:r>
              <a:rPr lang="en-US" sz="3000" dirty="0"/>
              <a:t>Goals, objective, inputs, outputs, outcomes</a:t>
            </a:r>
          </a:p>
          <a:p>
            <a:pPr lvl="1"/>
            <a:r>
              <a:rPr lang="en-US" sz="3000" dirty="0"/>
              <a:t>Program information</a:t>
            </a:r>
          </a:p>
          <a:p>
            <a:pPr lvl="1"/>
            <a:r>
              <a:rPr lang="en-US" sz="3000" dirty="0"/>
              <a:t>Evaluation</a:t>
            </a:r>
          </a:p>
          <a:p>
            <a:pPr lvl="1"/>
            <a:r>
              <a:rPr lang="en-US" sz="3000" dirty="0"/>
              <a:t>Partners and Sustainability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8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sz="3400" dirty="0" smtClean="0"/>
              <a:t>Mission, vision</a:t>
            </a:r>
          </a:p>
          <a:p>
            <a:r>
              <a:rPr lang="en-US" sz="3400" dirty="0" smtClean="0"/>
              <a:t>History, partners</a:t>
            </a:r>
          </a:p>
          <a:p>
            <a:r>
              <a:rPr lang="en-US" sz="3400" dirty="0" smtClean="0"/>
              <a:t>Major accomplishments</a:t>
            </a:r>
          </a:p>
          <a:p>
            <a:r>
              <a:rPr lang="en-US" sz="3400" dirty="0" smtClean="0"/>
              <a:t>Current activities</a:t>
            </a:r>
          </a:p>
          <a:p>
            <a:r>
              <a:rPr lang="en-US" sz="3400" dirty="0" smtClean="0"/>
              <a:t>AVOID JARGON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19400"/>
            <a:ext cx="2514599" cy="16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LOCAL or REGIONAL info</a:t>
            </a:r>
          </a:p>
          <a:p>
            <a:pPr lvl="1"/>
            <a:r>
              <a:rPr lang="en-US" sz="3600" dirty="0" smtClean="0"/>
              <a:t>Statewide if all else fails</a:t>
            </a:r>
          </a:p>
          <a:p>
            <a:r>
              <a:rPr lang="en-US" sz="3600" dirty="0" smtClean="0"/>
              <a:t>Tell a story</a:t>
            </a:r>
          </a:p>
          <a:p>
            <a:pPr lvl="1"/>
            <a:r>
              <a:rPr lang="en-US" sz="3600" dirty="0" smtClean="0"/>
              <a:t>Reviewers want facts, stats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But they’re also human!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231262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sz="4000" dirty="0" smtClean="0"/>
              <a:t>Grant </a:t>
            </a:r>
            <a:r>
              <a:rPr lang="en-US" sz="4000" dirty="0" smtClean="0"/>
              <a:t>Readiness and How to Find </a:t>
            </a:r>
            <a:r>
              <a:rPr lang="en-US" sz="4000" dirty="0" smtClean="0"/>
              <a:t>Grants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4000" dirty="0" smtClean="0"/>
              <a:t>Application </a:t>
            </a:r>
            <a:r>
              <a:rPr lang="en-US" sz="4000" dirty="0" smtClean="0"/>
              <a:t>Basics, Group Work, Q&amp;A</a:t>
            </a:r>
            <a:endParaRPr lang="en-US" sz="4000" dirty="0"/>
          </a:p>
        </p:txBody>
      </p:sp>
      <p:pic>
        <p:nvPicPr>
          <p:cNvPr id="4" name="Picture 3" descr="BU0094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6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Goal, Objectives,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mr-IN" dirty="0" smtClean="0"/>
              <a:t>–</a:t>
            </a:r>
            <a:r>
              <a:rPr lang="en-US" dirty="0" smtClean="0"/>
              <a:t> broad statement of overall goal for the project</a:t>
            </a:r>
          </a:p>
          <a:p>
            <a:r>
              <a:rPr lang="en-US" dirty="0" smtClean="0"/>
              <a:t>Objectives </a:t>
            </a:r>
            <a:r>
              <a:rPr lang="mr-IN" dirty="0" smtClean="0"/>
              <a:t>–</a:t>
            </a:r>
            <a:r>
              <a:rPr lang="en-US" dirty="0" smtClean="0"/>
              <a:t> SMART steps showing how you’ll reach the goal</a:t>
            </a:r>
          </a:p>
          <a:p>
            <a:r>
              <a:rPr lang="en-US" dirty="0" smtClean="0"/>
              <a:t>Inputs </a:t>
            </a:r>
            <a:r>
              <a:rPr lang="mr-IN" dirty="0" smtClean="0"/>
              <a:t>–</a:t>
            </a:r>
            <a:r>
              <a:rPr lang="en-US" dirty="0" smtClean="0"/>
              <a:t> elements needed for the project such as staff, equipment, time/in-kind work,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and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Outputs </a:t>
            </a:r>
            <a:r>
              <a:rPr lang="mr-IN" dirty="0" smtClean="0"/>
              <a:t>–</a:t>
            </a:r>
            <a:r>
              <a:rPr lang="en-US" dirty="0" smtClean="0"/>
              <a:t> short-term results of the project showing goal will (hopefully) be obtained</a:t>
            </a:r>
          </a:p>
          <a:p>
            <a:r>
              <a:rPr lang="en-US" dirty="0" smtClean="0"/>
              <a:t>Outcomes </a:t>
            </a:r>
            <a:r>
              <a:rPr lang="mr-IN" dirty="0" smtClean="0"/>
              <a:t>–</a:t>
            </a:r>
            <a:r>
              <a:rPr lang="en-US" dirty="0" smtClean="0"/>
              <a:t> long-term, broad results of the project reaching beyond initial site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Chocolate chip cookie example!</a:t>
            </a:r>
            <a:endParaRPr lang="en-US" dirty="0"/>
          </a:p>
        </p:txBody>
      </p:sp>
      <p:pic>
        <p:nvPicPr>
          <p:cNvPr id="4" name="Picture 3" descr="5504a4d4-ac62-4e63-b475-563ba492ccf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62400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800" dirty="0" smtClean="0"/>
              <a:t>Show and tell time!</a:t>
            </a:r>
          </a:p>
          <a:p>
            <a:r>
              <a:rPr lang="en-US" dirty="0" smtClean="0"/>
              <a:t>Explain how you’ll meet the needs presented</a:t>
            </a:r>
          </a:p>
          <a:p>
            <a:r>
              <a:rPr lang="en-US" dirty="0" smtClean="0"/>
              <a:t>Describe plan and project</a:t>
            </a:r>
          </a:p>
          <a:p>
            <a:r>
              <a:rPr lang="en-US" dirty="0" smtClean="0"/>
              <a:t>Show numbers</a:t>
            </a:r>
          </a:p>
          <a:p>
            <a:r>
              <a:rPr lang="en-US" dirty="0" smtClean="0"/>
              <a:t>Timeline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06" y="3886200"/>
            <a:ext cx="2235661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Quantitative AND Qualitative</a:t>
            </a:r>
          </a:p>
          <a:p>
            <a:pPr lvl="1"/>
            <a:r>
              <a:rPr lang="en-US" dirty="0" smtClean="0"/>
              <a:t>Probably the toughest part of </a:t>
            </a:r>
          </a:p>
          <a:p>
            <a:pPr marL="457200" lvl="1" indent="0">
              <a:buNone/>
            </a:pPr>
            <a:r>
              <a:rPr lang="en-US" dirty="0" smtClean="0"/>
              <a:t>any grant application</a:t>
            </a:r>
          </a:p>
          <a:p>
            <a:pPr lvl="1"/>
            <a:r>
              <a:rPr lang="en-US" dirty="0" smtClean="0"/>
              <a:t>Surveys, pictures, </a:t>
            </a:r>
          </a:p>
          <a:p>
            <a:pPr marL="457200" lvl="1" indent="0">
              <a:buNone/>
            </a:pP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Outside evaluator?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514600"/>
            <a:ext cx="1681988" cy="23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and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are your partners and how will they contribute to the project</a:t>
            </a:r>
          </a:p>
          <a:p>
            <a:pPr lvl="1"/>
            <a:r>
              <a:rPr lang="en-US" dirty="0" smtClean="0"/>
              <a:t>Letters of collaboration vs. support </a:t>
            </a:r>
            <a:r>
              <a:rPr lang="mr-IN" dirty="0" smtClean="0"/>
              <a:t>–</a:t>
            </a:r>
            <a:r>
              <a:rPr lang="en-US" dirty="0" smtClean="0"/>
              <a:t> make certain you have TRUE partners </a:t>
            </a:r>
          </a:p>
          <a:p>
            <a:r>
              <a:rPr lang="en-US" dirty="0" smtClean="0"/>
              <a:t>Sustainability = how will you fund this project after grant funding ends</a:t>
            </a:r>
          </a:p>
          <a:p>
            <a:pPr lvl="1"/>
            <a:r>
              <a:rPr lang="en-US" dirty="0" smtClean="0"/>
              <a:t>Do not say “we’ll get another grant!”</a:t>
            </a:r>
          </a:p>
          <a:p>
            <a:pPr lvl="1"/>
            <a:r>
              <a:rPr lang="en-US" dirty="0" smtClean="0"/>
              <a:t>Good fundraising plan/mix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0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 </a:t>
            </a:r>
            <a:r>
              <a:rPr lang="mr-IN" dirty="0" smtClean="0"/>
              <a:t>–</a:t>
            </a:r>
            <a:r>
              <a:rPr lang="en-US" dirty="0" smtClean="0"/>
              <a:t>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Need Statement</a:t>
            </a:r>
          </a:p>
          <a:p>
            <a:pPr lvl="1"/>
            <a:r>
              <a:rPr lang="en-US" sz="3600" dirty="0" smtClean="0"/>
              <a:t>10 </a:t>
            </a:r>
            <a:r>
              <a:rPr lang="en-US" sz="3600" dirty="0" smtClean="0"/>
              <a:t>minutes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3600" dirty="0"/>
              <a:t>E</a:t>
            </a:r>
            <a:r>
              <a:rPr lang="en-US" sz="3600" dirty="0" smtClean="0"/>
              <a:t>valuation</a:t>
            </a:r>
            <a:endParaRPr lang="en-US" sz="3600" dirty="0" smtClean="0"/>
          </a:p>
          <a:p>
            <a:pPr lvl="1"/>
            <a:r>
              <a:rPr lang="en-US" sz="3600" dirty="0" smtClean="0"/>
              <a:t>10 </a:t>
            </a:r>
            <a:r>
              <a:rPr lang="en-US" sz="3600" dirty="0" smtClean="0"/>
              <a:t>minutes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3600"/>
            <a:ext cx="2179872" cy="18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was challenging about this </a:t>
            </a:r>
          </a:p>
          <a:p>
            <a:pPr marL="0" indent="0">
              <a:buNone/>
            </a:pPr>
            <a:r>
              <a:rPr lang="en-US" dirty="0" smtClean="0"/>
              <a:t>exercise?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How can we overcome this </a:t>
            </a:r>
          </a:p>
          <a:p>
            <a:pPr marL="457200" lvl="1" indent="0">
              <a:buNone/>
            </a:pPr>
            <a:r>
              <a:rPr lang="en-US" dirty="0" smtClean="0"/>
              <a:t>challenge?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0"/>
            <a:ext cx="1382495" cy="27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After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Amy Shankland, GPC</a:t>
            </a:r>
          </a:p>
          <a:p>
            <a:pPr marL="0" indent="0" algn="ctr">
              <a:buNone/>
            </a:pPr>
            <a:r>
              <a:rPr lang="en-US" dirty="0"/>
              <a:t>Grants Avenue, LLC</a:t>
            </a:r>
          </a:p>
          <a:p>
            <a:pPr marL="0" indent="0" algn="ctr">
              <a:buNone/>
            </a:pPr>
            <a:r>
              <a:rPr lang="en-US" dirty="0"/>
              <a:t>317-750-1204</a:t>
            </a:r>
          </a:p>
          <a:p>
            <a:pPr marL="0" indent="0" algn="ctr">
              <a:buNone/>
            </a:pPr>
            <a:r>
              <a:rPr lang="en-US" dirty="0"/>
              <a:t>grantsavenue@gmail.com</a:t>
            </a:r>
          </a:p>
        </p:txBody>
      </p:sp>
      <p:pic>
        <p:nvPicPr>
          <p:cNvPr id="11266" name="Picture 2" descr="C:\Documents and Settings\ashankland\Local Settings\Temporary Internet Files\Content.IE5\8XVOGVLE\MP9003826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35100"/>
            <a:ext cx="1360714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6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“Grant Ready”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you registered on various sites?</a:t>
            </a:r>
          </a:p>
          <a:p>
            <a:pPr lvl="1"/>
            <a:r>
              <a:rPr lang="en-US" dirty="0" smtClean="0"/>
              <a:t>Dun &amp; Bradstreet, SAM (federal government), appropriate online State of Indiana system</a:t>
            </a:r>
          </a:p>
          <a:p>
            <a:r>
              <a:rPr lang="en-US" dirty="0" smtClean="0"/>
              <a:t>Internal capacity </a:t>
            </a:r>
            <a:endParaRPr lang="en-US" dirty="0"/>
          </a:p>
          <a:p>
            <a:pPr lvl="1"/>
            <a:r>
              <a:rPr lang="en-US" dirty="0" smtClean="0"/>
              <a:t>SWOT analysis, programming, grant management (financial, reporting, etc.)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28800"/>
            <a:ext cx="533400" cy="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“Grant Ready”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Internal controls and policies</a:t>
            </a:r>
          </a:p>
          <a:p>
            <a:pPr lvl="1"/>
            <a:r>
              <a:rPr lang="en-US" dirty="0" smtClean="0"/>
              <a:t>Example: Equipment Record spreadsheets (handout)</a:t>
            </a:r>
          </a:p>
          <a:p>
            <a:r>
              <a:rPr lang="en-US" dirty="0" smtClean="0"/>
              <a:t>What are your goals?</a:t>
            </a:r>
          </a:p>
          <a:p>
            <a:pPr lvl="1"/>
            <a:r>
              <a:rPr lang="en-US" dirty="0" smtClean="0"/>
              <a:t>Operating? </a:t>
            </a:r>
          </a:p>
          <a:p>
            <a:pPr lvl="1"/>
            <a:r>
              <a:rPr lang="en-US" dirty="0" smtClean="0"/>
              <a:t>Programming? </a:t>
            </a:r>
          </a:p>
          <a:p>
            <a:pPr lvl="1"/>
            <a:r>
              <a:rPr lang="en-US" dirty="0" smtClean="0"/>
              <a:t>Equipment?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505200"/>
            <a:ext cx="141325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0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“Grant Ready”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Grant Readiness Assessment Tool and Checklist (handout):</a:t>
            </a:r>
          </a:p>
          <a:p>
            <a:pPr lvl="1"/>
            <a:r>
              <a:rPr lang="en-US" u="sng" dirty="0">
                <a:hlinkClick r:id="rId2"/>
              </a:rPr>
              <a:t>http://www.dhleonardconsulting.com/wp-content/uploads/2014/11/Grant-Readiness-Assessment-Documentation-Annual-Check-Up-Tool.pdf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Grant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Online sites/software most efficient</a:t>
            </a:r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Foundation Directory Online</a:t>
            </a:r>
          </a:p>
          <a:p>
            <a:pPr lvl="1"/>
            <a:r>
              <a:rPr lang="en-US" dirty="0" smtClean="0"/>
              <a:t>eCivis </a:t>
            </a:r>
          </a:p>
          <a:p>
            <a:pPr lvl="1"/>
            <a:r>
              <a:rPr lang="en-US" dirty="0"/>
              <a:t>Grant </a:t>
            </a:r>
            <a:r>
              <a:rPr lang="en-US" dirty="0" smtClean="0"/>
              <a:t>Station </a:t>
            </a:r>
            <a:r>
              <a:rPr lang="en-US" dirty="0" smtClean="0">
                <a:sym typeface="Wingdings"/>
              </a:rPr>
              <a:t> (demo, GPA)</a:t>
            </a:r>
            <a:endParaRPr lang="en-US" dirty="0"/>
          </a:p>
          <a:p>
            <a:pPr lvl="1"/>
            <a:r>
              <a:rPr lang="en-US" dirty="0"/>
              <a:t>grants.gov</a:t>
            </a:r>
          </a:p>
          <a:p>
            <a:pPr lvl="1"/>
            <a:r>
              <a:rPr lang="en-US" dirty="0"/>
              <a:t>State of Indiana  </a:t>
            </a:r>
          </a:p>
          <a:p>
            <a:pPr lvl="1"/>
            <a:r>
              <a:rPr lang="en-US" dirty="0"/>
              <a:t>Local resources- ex. community </a:t>
            </a:r>
            <a:r>
              <a:rPr lang="en-US" dirty="0" smtClean="0"/>
              <a:t>foundations</a:t>
            </a:r>
            <a:endParaRPr lang="en-US" dirty="0"/>
          </a:p>
          <a:p>
            <a:pPr lvl="1"/>
            <a:r>
              <a:rPr lang="en-US" dirty="0"/>
              <a:t>Google</a:t>
            </a:r>
          </a:p>
          <a:p>
            <a:endParaRPr lang="en-US" dirty="0"/>
          </a:p>
        </p:txBody>
      </p:sp>
      <p:pic>
        <p:nvPicPr>
          <p:cNvPr id="5122" name="Picture 2" descr="C:\Documents and Settings\ashankland\Local Settings\Temporary Internet Files\Content.IE5\8XVOGVLE\MP9004482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08" y="2743200"/>
            <a:ext cx="1018391" cy="15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Professionals Association</a:t>
            </a:r>
            <a:endParaRPr lang="en-US" dirty="0"/>
          </a:p>
        </p:txBody>
      </p:sp>
      <p:pic>
        <p:nvPicPr>
          <p:cNvPr id="6" name="Content Placeholder 5" descr="GP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75" b="-32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6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 want to learn more after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07" y="1752600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0" lvl="2" indent="0">
              <a:buNone/>
            </a:pPr>
            <a:r>
              <a:rPr lang="en-US" sz="4000" dirty="0" smtClean="0"/>
              <a:t>Indiana Youth</a:t>
            </a:r>
            <a:endParaRPr lang="en-US" sz="4000" dirty="0"/>
          </a:p>
          <a:p>
            <a:pPr marL="914400" lvl="2" indent="0">
              <a:buNone/>
            </a:pPr>
            <a:r>
              <a:rPr lang="en-US" sz="4000" dirty="0" smtClean="0"/>
              <a:t>Institute</a:t>
            </a:r>
            <a:endParaRPr lang="en-US" sz="4000" dirty="0"/>
          </a:p>
          <a:p>
            <a:pPr lvl="2"/>
            <a:r>
              <a:rPr lang="en-US" sz="4000" dirty="0"/>
              <a:t>Annual conference every December in Indianapolis</a:t>
            </a:r>
          </a:p>
          <a:p>
            <a:pPr lvl="2"/>
            <a:r>
              <a:rPr lang="en-US" sz="4000" dirty="0"/>
              <a:t>Annual trainings at locations around the state each spring</a:t>
            </a:r>
          </a:p>
          <a:p>
            <a:pPr lvl="2"/>
            <a:endParaRPr lang="en-US" sz="4000" dirty="0"/>
          </a:p>
          <a:p>
            <a:endParaRPr lang="en-US" dirty="0"/>
          </a:p>
        </p:txBody>
      </p:sp>
      <p:pic>
        <p:nvPicPr>
          <p:cNvPr id="1026" name="Picture 2" descr="C:\Documents and Settings\ashankland\Local Settings\Temporary Internet Files\Content.IE5\8XVOGVLE\MP9004422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438400" cy="13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IUPUI Center on 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Two day grant course ($$)</a:t>
            </a:r>
          </a:p>
          <a:p>
            <a:endParaRPr lang="en-US" dirty="0"/>
          </a:p>
        </p:txBody>
      </p:sp>
      <p:pic>
        <p:nvPicPr>
          <p:cNvPr id="2050" name="Picture 2" descr="C:\Documents and Settings\ashankland\Local Settings\Temporary Internet Files\Content.IE5\RRILT8UY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612</Words>
  <Application>Microsoft Macintosh PowerPoint</Application>
  <PresentationFormat>On-screen Show (4:3)</PresentationFormat>
  <Paragraphs>155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HCSWCD Introduction to Grants Amy Shankland, GPC Grants Avenue, LLC</vt:lpstr>
      <vt:lpstr>Today’s Schedule</vt:lpstr>
      <vt:lpstr>What Does “Grant Ready” Mean?</vt:lpstr>
      <vt:lpstr>What Does “Grant Ready” Mean?</vt:lpstr>
      <vt:lpstr>What Does “Grant Ready” Mean?</vt:lpstr>
      <vt:lpstr>How to Find Grant Opportunities</vt:lpstr>
      <vt:lpstr>Grant Professionals Association</vt:lpstr>
      <vt:lpstr>What if I want to learn more after today?</vt:lpstr>
      <vt:lpstr>IUPUI Center on Philanthropy</vt:lpstr>
      <vt:lpstr>United Way</vt:lpstr>
      <vt:lpstr>Subscribe to this. Now.</vt:lpstr>
      <vt:lpstr> Top Five Grant Proposal Writing Tips </vt:lpstr>
      <vt:lpstr>Top Five Grant Proposal Writing Tips</vt:lpstr>
      <vt:lpstr>Top Five Grant Proposal Writing Tips</vt:lpstr>
      <vt:lpstr>Top Five Grant Proposal Writing Tips</vt:lpstr>
      <vt:lpstr>Top Five Grant Proposal Writing Tips</vt:lpstr>
      <vt:lpstr>Typical grant proposal and letter of intent components</vt:lpstr>
      <vt:lpstr>Background of organization</vt:lpstr>
      <vt:lpstr>Need Statement</vt:lpstr>
      <vt:lpstr>Goal, Objectives, Inputs</vt:lpstr>
      <vt:lpstr>Outputs and Outcomes</vt:lpstr>
      <vt:lpstr>Program Information</vt:lpstr>
      <vt:lpstr>Evaluation</vt:lpstr>
      <vt:lpstr>Partners and Sustainability</vt:lpstr>
      <vt:lpstr>Practice Time – Group Work</vt:lpstr>
      <vt:lpstr>Questions? Comments?</vt:lpstr>
      <vt:lpstr>Questions After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Grants Amy Shankland, GPC City of Noblesville</dc:title>
  <dc:creator>Amy Shankland</dc:creator>
  <cp:lastModifiedBy>Amy Shankland</cp:lastModifiedBy>
  <cp:revision>78</cp:revision>
  <dcterms:created xsi:type="dcterms:W3CDTF">2014-03-11T18:30:48Z</dcterms:created>
  <dcterms:modified xsi:type="dcterms:W3CDTF">2018-09-24T18:03:28Z</dcterms:modified>
</cp:coreProperties>
</file>